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8"/>
  </p:notesMasterIdLst>
  <p:sldIdLst>
    <p:sldId id="256" r:id="rId2"/>
    <p:sldId id="257" r:id="rId3"/>
    <p:sldId id="258" r:id="rId4"/>
    <p:sldId id="259" r:id="rId5"/>
    <p:sldId id="272" r:id="rId6"/>
    <p:sldId id="260" r:id="rId7"/>
    <p:sldId id="262" r:id="rId8"/>
    <p:sldId id="264" r:id="rId9"/>
    <p:sldId id="273" r:id="rId10"/>
    <p:sldId id="274" r:id="rId11"/>
    <p:sldId id="266" r:id="rId12"/>
    <p:sldId id="267" r:id="rId13"/>
    <p:sldId id="268" r:id="rId14"/>
    <p:sldId id="269" r:id="rId15"/>
    <p:sldId id="271" r:id="rId16"/>
    <p:sldId id="275" r:id="rId17"/>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32F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a:tcStyle>
        <a:tcBdr/>
        <a:fill>
          <a:solidFill>
            <a:srgbClr val="D4D5D5"/>
          </a:solidFill>
        </a:fill>
      </a:tcStyle>
    </a:band2H>
    <a:firstCol>
      <a:tcTxStyle b="on" i="off">
        <a:fontRef idx="minor">
          <a:srgbClr val="FFFFFF"/>
        </a:fontRef>
        <a:srgbClr val="FFFFFF"/>
      </a:tcTxStyle>
      <a:tcStyle>
        <a:tcBdr>
          <a:left>
            <a:ln w="12700" cap="flat">
              <a:solidFill>
                <a:srgbClr val="5E5E5E"/>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38100" cap="flat">
              <a:solidFill>
                <a:srgbClr val="CB297B"/>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no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5E5E5E"/>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74"/>
  </p:normalViewPr>
  <p:slideViewPr>
    <p:cSldViewPr snapToGrid="0">
      <p:cViewPr varScale="1">
        <p:scale>
          <a:sx n="62" d="100"/>
          <a:sy n="62" d="100"/>
        </p:scale>
        <p:origin x="696"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8" name="Shape 148"/>
          <p:cNvSpPr>
            <a:spLocks noGrp="1" noRot="1" noChangeAspect="1"/>
          </p:cNvSpPr>
          <p:nvPr>
            <p:ph type="sldImg"/>
          </p:nvPr>
        </p:nvSpPr>
        <p:spPr>
          <a:xfrm>
            <a:off x="1143000" y="685800"/>
            <a:ext cx="4572000" cy="3429000"/>
          </a:xfrm>
          <a:prstGeom prst="rect">
            <a:avLst/>
          </a:prstGeom>
        </p:spPr>
        <p:txBody>
          <a:bodyPr/>
          <a:lstStyle/>
          <a:p>
            <a:endParaRPr/>
          </a:p>
        </p:txBody>
      </p:sp>
      <p:sp>
        <p:nvSpPr>
          <p:cNvPr id="149" name="Shape 149"/>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bg>
      <p:bgPr>
        <a:solidFill>
          <a:srgbClr val="003462"/>
        </a:solidFill>
        <a:effectLst/>
      </p:bgPr>
    </p:bg>
    <p:spTree>
      <p:nvGrpSpPr>
        <p:cNvPr id="1" name=""/>
        <p:cNvGrpSpPr/>
        <p:nvPr/>
      </p:nvGrpSpPr>
      <p:grpSpPr>
        <a:xfrm>
          <a:off x="0" y="0"/>
          <a:ext cx="0" cy="0"/>
          <a:chOff x="0" y="0"/>
          <a:chExt cx="0" cy="0"/>
        </a:xfrm>
      </p:grpSpPr>
      <p:sp>
        <p:nvSpPr>
          <p:cNvPr id="11" name="Author and Date"/>
          <p:cNvSpPr txBox="1">
            <a:spLocks noGrp="1"/>
          </p:cNvSpPr>
          <p:nvPr>
            <p:ph type="body" sz="quarter" idx="21" hasCustomPrompt="1"/>
          </p:nvPr>
        </p:nvSpPr>
        <p:spPr>
          <a:xfrm>
            <a:off x="1201340" y="11847162"/>
            <a:ext cx="21971003" cy="636979"/>
          </a:xfrm>
          <a:prstGeom prst="rect">
            <a:avLst/>
          </a:prstGeom>
        </p:spPr>
        <p:txBody>
          <a:bodyPr lIns="45719" tIns="45719" rIns="45719" bIns="45719"/>
          <a:lstStyle>
            <a:lvl1pPr marL="0" indent="0" defTabSz="825500">
              <a:lnSpc>
                <a:spcPct val="100000"/>
              </a:lnSpc>
              <a:spcBef>
                <a:spcPts val="0"/>
              </a:spcBef>
              <a:buSzTx/>
              <a:buNone/>
              <a:defRPr sz="3600" b="1">
                <a:solidFill>
                  <a:srgbClr val="FFFFFF"/>
                </a:solidFill>
              </a:defRPr>
            </a:lvl1pPr>
          </a:lstStyle>
          <a:p>
            <a:r>
              <a:t>Author and Date</a:t>
            </a:r>
          </a:p>
        </p:txBody>
      </p:sp>
      <p:sp>
        <p:nvSpPr>
          <p:cNvPr id="12" name="Presentation Title"/>
          <p:cNvSpPr txBox="1">
            <a:spLocks noGrp="1"/>
          </p:cNvSpPr>
          <p:nvPr>
            <p:ph type="title" hasCustomPrompt="1"/>
          </p:nvPr>
        </p:nvSpPr>
        <p:spPr>
          <a:xfrm>
            <a:off x="1206496" y="2574991"/>
            <a:ext cx="21971004" cy="4648201"/>
          </a:xfrm>
          <a:prstGeom prst="rect">
            <a:avLst/>
          </a:prstGeom>
        </p:spPr>
        <p:txBody>
          <a:bodyPr anchor="b"/>
          <a:lstStyle>
            <a:lvl1pPr>
              <a:defRPr sz="11600" spc="-232">
                <a:solidFill>
                  <a:srgbClr val="FFFFFF"/>
                </a:solidFill>
              </a:defRPr>
            </a:lvl1pPr>
          </a:lstStyle>
          <a:p>
            <a:r>
              <a:t>Presentation Title</a:t>
            </a:r>
          </a:p>
        </p:txBody>
      </p:sp>
      <p:sp>
        <p:nvSpPr>
          <p:cNvPr id="13" name="Body Level One…"/>
          <p:cNvSpPr txBox="1">
            <a:spLocks noGrp="1"/>
          </p:cNvSpPr>
          <p:nvPr>
            <p:ph type="body" sz="quarter" idx="1" hasCustomPrompt="1"/>
          </p:nvPr>
        </p:nvSpPr>
        <p:spPr>
          <a:xfrm>
            <a:off x="1201342" y="7210490"/>
            <a:ext cx="21971001" cy="1905001"/>
          </a:xfrm>
          <a:prstGeom prst="rect">
            <a:avLst/>
          </a:prstGeom>
        </p:spPr>
        <p:txBody>
          <a:bodyPr/>
          <a:lstStyle>
            <a:lvl1pPr marL="0" indent="0" defTabSz="825500">
              <a:lnSpc>
                <a:spcPct val="100000"/>
              </a:lnSpc>
              <a:spcBef>
                <a:spcPts val="0"/>
              </a:spcBef>
              <a:buSzTx/>
              <a:buNone/>
              <a:defRPr sz="5500" b="1">
                <a:solidFill>
                  <a:schemeClr val="accent1"/>
                </a:solidFill>
              </a:defRPr>
            </a:lvl1pPr>
            <a:lvl2pPr marL="0" indent="457200" defTabSz="825500">
              <a:lnSpc>
                <a:spcPct val="100000"/>
              </a:lnSpc>
              <a:spcBef>
                <a:spcPts val="0"/>
              </a:spcBef>
              <a:buSzTx/>
              <a:buNone/>
              <a:defRPr sz="5500" b="1">
                <a:solidFill>
                  <a:schemeClr val="accent1"/>
                </a:solidFill>
              </a:defRPr>
            </a:lvl2pPr>
            <a:lvl3pPr marL="0" indent="914400" defTabSz="825500">
              <a:lnSpc>
                <a:spcPct val="100000"/>
              </a:lnSpc>
              <a:spcBef>
                <a:spcPts val="0"/>
              </a:spcBef>
              <a:buSzTx/>
              <a:buNone/>
              <a:defRPr sz="5500" b="1">
                <a:solidFill>
                  <a:schemeClr val="accent1"/>
                </a:solidFill>
              </a:defRPr>
            </a:lvl3pPr>
            <a:lvl4pPr marL="0" indent="1371600" defTabSz="825500">
              <a:lnSpc>
                <a:spcPct val="100000"/>
              </a:lnSpc>
              <a:spcBef>
                <a:spcPts val="0"/>
              </a:spcBef>
              <a:buSzTx/>
              <a:buNone/>
              <a:defRPr sz="5500" b="1">
                <a:solidFill>
                  <a:schemeClr val="accent1"/>
                </a:solidFill>
              </a:defRPr>
            </a:lvl4pPr>
            <a:lvl5pPr marL="0" indent="1828800" defTabSz="825500">
              <a:lnSpc>
                <a:spcPct val="100000"/>
              </a:lnSpc>
              <a:spcBef>
                <a:spcPts val="0"/>
              </a:spcBef>
              <a:buSzTx/>
              <a:buNone/>
              <a:defRPr sz="5500" b="1">
                <a:solidFill>
                  <a:schemeClr val="accent1"/>
                </a:solidFill>
              </a:defRPr>
            </a:lvl5pPr>
          </a:lstStyle>
          <a:p>
            <a:r>
              <a:t>Presentation Subtitle</a:t>
            </a:r>
          </a:p>
          <a:p>
            <a:pPr lvl="1"/>
            <a:endParaRPr/>
          </a:p>
          <a:p>
            <a:pPr lvl="2"/>
            <a:endParaRPr/>
          </a:p>
          <a:p>
            <a:pPr lvl="3"/>
            <a:endParaRPr/>
          </a:p>
          <a:p>
            <a:pPr lvl="4"/>
            <a:endParaRPr/>
          </a:p>
        </p:txBody>
      </p:sp>
      <p:sp>
        <p:nvSpPr>
          <p:cNvPr id="14" name="Slide Numb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mp; Photo">
    <p:spTree>
      <p:nvGrpSpPr>
        <p:cNvPr id="1" name=""/>
        <p:cNvGrpSpPr/>
        <p:nvPr/>
      </p:nvGrpSpPr>
      <p:grpSpPr>
        <a:xfrm>
          <a:off x="0" y="0"/>
          <a:ext cx="0" cy="0"/>
          <a:chOff x="0" y="0"/>
          <a:chExt cx="0" cy="0"/>
        </a:xfrm>
      </p:grpSpPr>
      <p:sp>
        <p:nvSpPr>
          <p:cNvPr id="21" name="Close-up of the top of a hot-air balloon viewed from above"/>
          <p:cNvSpPr>
            <a:spLocks noGrp="1"/>
          </p:cNvSpPr>
          <p:nvPr>
            <p:ph type="pic" idx="21"/>
          </p:nvPr>
        </p:nvSpPr>
        <p:spPr>
          <a:xfrm>
            <a:off x="0" y="-1270000"/>
            <a:ext cx="24384000" cy="16256000"/>
          </a:xfrm>
          <a:prstGeom prst="rect">
            <a:avLst/>
          </a:prstGeom>
        </p:spPr>
        <p:txBody>
          <a:bodyPr lIns="91439" tIns="45719" rIns="91439" bIns="45719">
            <a:noAutofit/>
          </a:bodyPr>
          <a:lstStyle/>
          <a:p>
            <a:endParaRPr/>
          </a:p>
        </p:txBody>
      </p:sp>
      <p:sp>
        <p:nvSpPr>
          <p:cNvPr id="22" name="Presentation Title"/>
          <p:cNvSpPr txBox="1">
            <a:spLocks noGrp="1"/>
          </p:cNvSpPr>
          <p:nvPr>
            <p:ph type="title" hasCustomPrompt="1"/>
          </p:nvPr>
        </p:nvSpPr>
        <p:spPr>
          <a:xfrm>
            <a:off x="1206500" y="7124700"/>
            <a:ext cx="21971000" cy="4648200"/>
          </a:xfrm>
          <a:prstGeom prst="rect">
            <a:avLst/>
          </a:prstGeom>
        </p:spPr>
        <p:txBody>
          <a:bodyPr anchor="b"/>
          <a:lstStyle>
            <a:lvl1pPr>
              <a:defRPr sz="11600" spc="-232">
                <a:solidFill>
                  <a:srgbClr val="FFFFFF"/>
                </a:solidFill>
              </a:defRPr>
            </a:lvl1pPr>
          </a:lstStyle>
          <a:p>
            <a:r>
              <a:t>Presentation Title</a:t>
            </a:r>
          </a:p>
        </p:txBody>
      </p:sp>
      <p:sp>
        <p:nvSpPr>
          <p:cNvPr id="23" name="Author and Date"/>
          <p:cNvSpPr txBox="1">
            <a:spLocks noGrp="1"/>
          </p:cNvSpPr>
          <p:nvPr>
            <p:ph type="body" sz="quarter" idx="22" hasCustomPrompt="1"/>
          </p:nvPr>
        </p:nvSpPr>
        <p:spPr>
          <a:xfrm>
            <a:off x="1207690" y="1106137"/>
            <a:ext cx="21968621"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Author and Date</a:t>
            </a:r>
          </a:p>
        </p:txBody>
      </p:sp>
      <p:sp>
        <p:nvSpPr>
          <p:cNvPr id="24" name="Body Level One…"/>
          <p:cNvSpPr txBox="1">
            <a:spLocks noGrp="1"/>
          </p:cNvSpPr>
          <p:nvPr>
            <p:ph type="body" sz="quarter" idx="1" hasCustomPrompt="1"/>
          </p:nvPr>
        </p:nvSpPr>
        <p:spPr>
          <a:xfrm>
            <a:off x="1206500" y="11609910"/>
            <a:ext cx="21971000" cy="1116952"/>
          </a:xfrm>
          <a:prstGeom prst="rect">
            <a:avLst/>
          </a:prstGeom>
        </p:spPr>
        <p:txBody>
          <a:bodyPr/>
          <a:lstStyle>
            <a:lvl1pPr marL="0" indent="0" defTabSz="825500">
              <a:lnSpc>
                <a:spcPct val="100000"/>
              </a:lnSpc>
              <a:spcBef>
                <a:spcPts val="0"/>
              </a:spcBef>
              <a:buSzTx/>
              <a:buNone/>
              <a:defRPr sz="5500" b="1">
                <a:solidFill>
                  <a:srgbClr val="FFFFFF"/>
                </a:solidFill>
              </a:defRPr>
            </a:lvl1pPr>
            <a:lvl2pPr marL="0" indent="457200" defTabSz="825500">
              <a:lnSpc>
                <a:spcPct val="100000"/>
              </a:lnSpc>
              <a:spcBef>
                <a:spcPts val="0"/>
              </a:spcBef>
              <a:buSzTx/>
              <a:buNone/>
              <a:defRPr sz="5500" b="1">
                <a:solidFill>
                  <a:srgbClr val="FFFFFF"/>
                </a:solidFill>
              </a:defRPr>
            </a:lvl2pPr>
            <a:lvl3pPr marL="0" indent="914400" defTabSz="825500">
              <a:lnSpc>
                <a:spcPct val="100000"/>
              </a:lnSpc>
              <a:spcBef>
                <a:spcPts val="0"/>
              </a:spcBef>
              <a:buSzTx/>
              <a:buNone/>
              <a:defRPr sz="5500" b="1">
                <a:solidFill>
                  <a:srgbClr val="FFFFFF"/>
                </a:solidFill>
              </a:defRPr>
            </a:lvl3pPr>
            <a:lvl4pPr marL="0" indent="1371600" defTabSz="825500">
              <a:lnSpc>
                <a:spcPct val="100000"/>
              </a:lnSpc>
              <a:spcBef>
                <a:spcPts val="0"/>
              </a:spcBef>
              <a:buSzTx/>
              <a:buNone/>
              <a:defRPr sz="5500" b="1">
                <a:solidFill>
                  <a:srgbClr val="FFFFFF"/>
                </a:solidFill>
              </a:defRPr>
            </a:lvl4pPr>
            <a:lvl5pPr marL="0" indent="1828800" defTabSz="825500">
              <a:lnSpc>
                <a:spcPct val="100000"/>
              </a:lnSpc>
              <a:spcBef>
                <a:spcPts val="0"/>
              </a:spcBef>
              <a:buSzTx/>
              <a:buNone/>
              <a:defRPr sz="5500" b="1">
                <a:solidFill>
                  <a:srgbClr val="FFFFFF"/>
                </a:solidFill>
              </a:defRPr>
            </a:lvl5pPr>
          </a:lstStyle>
          <a:p>
            <a:r>
              <a:t>Presentation Subtitle</a:t>
            </a:r>
          </a:p>
          <a:p>
            <a:pPr lvl="1"/>
            <a:endParaRPr/>
          </a:p>
          <a:p>
            <a:pPr lvl="2"/>
            <a:endParaRPr/>
          </a:p>
          <a:p>
            <a:pPr lvl="3"/>
            <a:endParaRPr/>
          </a:p>
          <a:p>
            <a:pPr lvl="4"/>
            <a:endParaRPr/>
          </a:p>
        </p:txBody>
      </p:sp>
      <p:sp>
        <p:nvSpPr>
          <p:cNvPr id="25" name="Slide Numb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mp; Photo Alt">
    <p:spTree>
      <p:nvGrpSpPr>
        <p:cNvPr id="1" name=""/>
        <p:cNvGrpSpPr/>
        <p:nvPr/>
      </p:nvGrpSpPr>
      <p:grpSpPr>
        <a:xfrm>
          <a:off x="0" y="0"/>
          <a:ext cx="0" cy="0"/>
          <a:chOff x="0" y="0"/>
          <a:chExt cx="0" cy="0"/>
        </a:xfrm>
      </p:grpSpPr>
      <p:sp>
        <p:nvSpPr>
          <p:cNvPr id="32" name="Close-up of a hot-air balloon viewed from below"/>
          <p:cNvSpPr>
            <a:spLocks noGrp="1"/>
          </p:cNvSpPr>
          <p:nvPr>
            <p:ph type="pic" idx="21"/>
          </p:nvPr>
        </p:nvSpPr>
        <p:spPr>
          <a:xfrm>
            <a:off x="9226574" y="1270000"/>
            <a:ext cx="16840152" cy="11184435"/>
          </a:xfrm>
          <a:prstGeom prst="rect">
            <a:avLst/>
          </a:prstGeom>
        </p:spPr>
        <p:txBody>
          <a:bodyPr lIns="91439" tIns="45719" rIns="91439" bIns="45719">
            <a:noAutofit/>
          </a:bodyPr>
          <a:lstStyle/>
          <a:p>
            <a:endParaRPr/>
          </a:p>
        </p:txBody>
      </p:sp>
      <p:sp>
        <p:nvSpPr>
          <p:cNvPr id="33" name="Slide Title"/>
          <p:cNvSpPr txBox="1">
            <a:spLocks noGrp="1"/>
          </p:cNvSpPr>
          <p:nvPr>
            <p:ph type="title" hasCustomPrompt="1"/>
          </p:nvPr>
        </p:nvSpPr>
        <p:spPr>
          <a:xfrm>
            <a:off x="1206500" y="1270000"/>
            <a:ext cx="9779000" cy="5882273"/>
          </a:xfrm>
          <a:prstGeom prst="rect">
            <a:avLst/>
          </a:prstGeom>
        </p:spPr>
        <p:txBody>
          <a:bodyPr anchor="b"/>
          <a:lstStyle/>
          <a:p>
            <a:r>
              <a:t>Slide Title</a:t>
            </a:r>
          </a:p>
        </p:txBody>
      </p:sp>
      <p:sp>
        <p:nvSpPr>
          <p:cNvPr id="34" name="Body Level One…"/>
          <p:cNvSpPr txBox="1">
            <a:spLocks noGrp="1"/>
          </p:cNvSpPr>
          <p:nvPr>
            <p:ph type="body" sz="quarter" idx="1" hasCustomPrompt="1"/>
          </p:nvPr>
        </p:nvSpPr>
        <p:spPr>
          <a:xfrm>
            <a:off x="1206500" y="7060576"/>
            <a:ext cx="9779000" cy="5385424"/>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Slide Subtitle</a:t>
            </a:r>
          </a:p>
          <a:p>
            <a:pPr lvl="1"/>
            <a:endParaRPr/>
          </a:p>
          <a:p>
            <a:pPr lvl="2"/>
            <a:endParaRPr/>
          </a:p>
          <a:p>
            <a:pPr lvl="3"/>
            <a:endParaRPr/>
          </a:p>
          <a:p>
            <a:pPr lvl="4"/>
            <a:endParaRPr/>
          </a:p>
        </p:txBody>
      </p:sp>
      <p:sp>
        <p:nvSpPr>
          <p:cNvPr id="35" name="Slide Number"/>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42" name="Slide Title"/>
          <p:cNvSpPr txBox="1">
            <a:spLocks noGrp="1"/>
          </p:cNvSpPr>
          <p:nvPr>
            <p:ph type="title" hasCustomPrompt="1"/>
          </p:nvPr>
        </p:nvSpPr>
        <p:spPr>
          <a:prstGeom prst="rect">
            <a:avLst/>
          </a:prstGeom>
        </p:spPr>
        <p:txBody>
          <a:bodyPr/>
          <a:lstStyle/>
          <a:p>
            <a:r>
              <a:t>Slide Title</a:t>
            </a:r>
          </a:p>
        </p:txBody>
      </p:sp>
      <p:sp>
        <p:nvSpPr>
          <p:cNvPr id="43" name="Slide Subtitle"/>
          <p:cNvSpPr txBox="1">
            <a:spLocks noGrp="1"/>
          </p:cNvSpPr>
          <p:nvPr>
            <p:ph type="body" sz="quarter" idx="21" hasCustomPrompt="1"/>
          </p:nvPr>
        </p:nvSpPr>
        <p:spPr>
          <a:xfrm>
            <a:off x="1206500" y="2245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Slide Subtitle</a:t>
            </a:r>
          </a:p>
        </p:txBody>
      </p:sp>
      <p:sp>
        <p:nvSpPr>
          <p:cNvPr id="44" name="Body Level One…"/>
          <p:cNvSpPr txBox="1">
            <a:spLocks noGrp="1"/>
          </p:cNvSpPr>
          <p:nvPr>
            <p:ph type="body" idx="1" hasCustomPrompt="1"/>
          </p:nvPr>
        </p:nvSpPr>
        <p:spPr>
          <a:prstGeom prst="rect">
            <a:avLst/>
          </a:prstGeom>
        </p:spPr>
        <p:txBody>
          <a:bodyPr/>
          <a:lstStyle/>
          <a:p>
            <a:r>
              <a:t>Slide bullet text</a:t>
            </a:r>
          </a:p>
          <a:p>
            <a:pPr lvl="1"/>
            <a:endParaRPr/>
          </a:p>
          <a:p>
            <a:pPr lvl="2"/>
            <a:endParaRPr/>
          </a:p>
          <a:p>
            <a:pPr lvl="3"/>
            <a:endParaRPr/>
          </a:p>
          <a:p>
            <a:pPr lvl="4"/>
            <a:endParaRPr/>
          </a:p>
        </p:txBody>
      </p:sp>
      <p:sp>
        <p:nvSpPr>
          <p:cNvPr id="4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52" name="Body Level One…"/>
          <p:cNvSpPr txBox="1">
            <a:spLocks noGrp="1"/>
          </p:cNvSpPr>
          <p:nvPr>
            <p:ph type="body" idx="1" hasCustomPrompt="1"/>
          </p:nvPr>
        </p:nvSpPr>
        <p:spPr>
          <a:prstGeom prst="rect">
            <a:avLst/>
          </a:prstGeom>
        </p:spPr>
        <p:txBody>
          <a:bodyPr numCol="2" spcCol="1098550"/>
          <a:lstStyle/>
          <a:p>
            <a:r>
              <a:t>Slide bullet text</a:t>
            </a:r>
          </a:p>
          <a:p>
            <a:pPr lvl="1"/>
            <a:endParaRPr/>
          </a:p>
          <a:p>
            <a:pPr lvl="2"/>
            <a:endParaRPr/>
          </a:p>
          <a:p>
            <a:pPr lvl="3"/>
            <a:endParaRPr/>
          </a:p>
          <a:p>
            <a:pPr lvl="4"/>
            <a:endParaRPr/>
          </a:p>
        </p:txBody>
      </p:sp>
      <p:sp>
        <p:nvSpPr>
          <p:cNvPr id="5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0" name="Slide Subtitle"/>
          <p:cNvSpPr txBox="1">
            <a:spLocks noGrp="1"/>
          </p:cNvSpPr>
          <p:nvPr>
            <p:ph type="body" sz="quarter" idx="21" hasCustomPrompt="1"/>
          </p:nvPr>
        </p:nvSpPr>
        <p:spPr>
          <a:xfrm>
            <a:off x="1206500" y="2247900"/>
            <a:ext cx="9779000" cy="934779"/>
          </a:xfrm>
          <a:prstGeom prst="rect">
            <a:avLst/>
          </a:prstGeom>
        </p:spPr>
        <p:txBody>
          <a:bodyPr lIns="45719" tIns="45719" rIns="45719" bIns="45719"/>
          <a:lstStyle>
            <a:lvl1pPr marL="0" indent="0" defTabSz="825500">
              <a:lnSpc>
                <a:spcPct val="100000"/>
              </a:lnSpc>
              <a:spcBef>
                <a:spcPts val="0"/>
              </a:spcBef>
              <a:buSzTx/>
              <a:buNone/>
              <a:defRPr sz="5500" b="1"/>
            </a:lvl1pPr>
          </a:lstStyle>
          <a:p>
            <a:r>
              <a:t>Slide Subtitle</a:t>
            </a:r>
          </a:p>
        </p:txBody>
      </p:sp>
      <p:sp>
        <p:nvSpPr>
          <p:cNvPr id="61" name="Body Level One…"/>
          <p:cNvSpPr txBox="1">
            <a:spLocks noGrp="1"/>
          </p:cNvSpPr>
          <p:nvPr>
            <p:ph type="body" sz="half" idx="1" hasCustomPrompt="1"/>
          </p:nvPr>
        </p:nvSpPr>
        <p:spPr>
          <a:xfrm>
            <a:off x="1206500" y="4248504"/>
            <a:ext cx="9779000" cy="8256630"/>
          </a:xfrm>
          <a:prstGeom prst="rect">
            <a:avLst/>
          </a:prstGeom>
        </p:spPr>
        <p:txBody>
          <a:bodyPr/>
          <a:lstStyle/>
          <a:p>
            <a:r>
              <a:t>Slide bullet text</a:t>
            </a:r>
          </a:p>
          <a:p>
            <a:pPr lvl="1"/>
            <a:endParaRPr/>
          </a:p>
          <a:p>
            <a:pPr lvl="2"/>
            <a:endParaRPr/>
          </a:p>
          <a:p>
            <a:pPr lvl="3"/>
            <a:endParaRPr/>
          </a:p>
          <a:p>
            <a:pPr lvl="4"/>
            <a:endParaRPr/>
          </a:p>
        </p:txBody>
      </p:sp>
      <p:sp>
        <p:nvSpPr>
          <p:cNvPr id="62" name="Hot-air balloons viewed from below against a blue sky"/>
          <p:cNvSpPr>
            <a:spLocks noGrp="1"/>
          </p:cNvSpPr>
          <p:nvPr>
            <p:ph type="pic" idx="22"/>
          </p:nvPr>
        </p:nvSpPr>
        <p:spPr>
          <a:xfrm>
            <a:off x="8432800" y="1263848"/>
            <a:ext cx="16850011" cy="11188205"/>
          </a:xfrm>
          <a:prstGeom prst="rect">
            <a:avLst/>
          </a:prstGeom>
        </p:spPr>
        <p:txBody>
          <a:bodyPr lIns="91439" tIns="45719" rIns="91439" bIns="45719">
            <a:noAutofit/>
          </a:bodyPr>
          <a:lstStyle/>
          <a:p>
            <a:endParaRPr/>
          </a:p>
        </p:txBody>
      </p:sp>
      <p:sp>
        <p:nvSpPr>
          <p:cNvPr id="63" name="Slide Title"/>
          <p:cNvSpPr txBox="1">
            <a:spLocks noGrp="1"/>
          </p:cNvSpPr>
          <p:nvPr>
            <p:ph type="title" hasCustomPrompt="1"/>
          </p:nvPr>
        </p:nvSpPr>
        <p:spPr>
          <a:xfrm>
            <a:off x="1206500" y="952500"/>
            <a:ext cx="9779000" cy="1435100"/>
          </a:xfrm>
          <a:prstGeom prst="rect">
            <a:avLst/>
          </a:prstGeom>
        </p:spPr>
        <p:txBody>
          <a:bodyPr/>
          <a:lstStyle/>
          <a:p>
            <a:r>
              <a:t>Slide Title</a:t>
            </a:r>
          </a:p>
        </p:txBody>
      </p:sp>
      <p:sp>
        <p:nvSpPr>
          <p:cNvPr id="6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Section">
    <p:bg>
      <p:bgPr>
        <a:solidFill>
          <a:srgbClr val="003462"/>
        </a:solidFill>
        <a:effectLst/>
      </p:bgPr>
    </p:bg>
    <p:spTree>
      <p:nvGrpSpPr>
        <p:cNvPr id="1" name=""/>
        <p:cNvGrpSpPr/>
        <p:nvPr/>
      </p:nvGrpSpPr>
      <p:grpSpPr>
        <a:xfrm>
          <a:off x="0" y="0"/>
          <a:ext cx="0" cy="0"/>
          <a:chOff x="0" y="0"/>
          <a:chExt cx="0" cy="0"/>
        </a:xfrm>
      </p:grpSpPr>
      <p:sp>
        <p:nvSpPr>
          <p:cNvPr id="71" name="Section Title"/>
          <p:cNvSpPr txBox="1">
            <a:spLocks noGrp="1"/>
          </p:cNvSpPr>
          <p:nvPr>
            <p:ph type="title" hasCustomPrompt="1"/>
          </p:nvPr>
        </p:nvSpPr>
        <p:spPr>
          <a:xfrm>
            <a:off x="1206496" y="4533900"/>
            <a:ext cx="21971004" cy="4648200"/>
          </a:xfrm>
          <a:prstGeom prst="rect">
            <a:avLst/>
          </a:prstGeom>
        </p:spPr>
        <p:txBody>
          <a:bodyPr anchor="ctr"/>
          <a:lstStyle>
            <a:lvl1pPr>
              <a:defRPr sz="11600" b="0" spc="-232">
                <a:solidFill>
                  <a:srgbClr val="FFFFFF"/>
                </a:solidFill>
                <a:latin typeface="Helvetica Neue Medium"/>
                <a:ea typeface="Helvetica Neue Medium"/>
                <a:cs typeface="Helvetica Neue Medium"/>
                <a:sym typeface="Helvetica Neue Medium"/>
              </a:defRPr>
            </a:lvl1pPr>
          </a:lstStyle>
          <a:p>
            <a:r>
              <a:t>Section Title</a:t>
            </a:r>
          </a:p>
        </p:txBody>
      </p:sp>
      <p:sp>
        <p:nvSpPr>
          <p:cNvPr id="72" name="Slide Number"/>
          <p:cNvSpPr txBox="1">
            <a:spLocks noGrp="1"/>
          </p:cNvSpPr>
          <p:nvPr>
            <p:ph type="sldNum" sz="quarter" idx="2"/>
          </p:nvPr>
        </p:nvSpPr>
        <p:spPr>
          <a:xfrm>
            <a:off x="12001499" y="13085233"/>
            <a:ext cx="368505" cy="374600"/>
          </a:xfrm>
          <a:prstGeom prst="rect">
            <a:avLst/>
          </a:prstGeom>
        </p:spPr>
        <p:txBody>
          <a:bodyPr/>
          <a:lstStyle>
            <a:lvl1pPr>
              <a:defRPr>
                <a:solidFill>
                  <a:srgbClr val="FFFFFF"/>
                </a:solidFill>
              </a:defRPr>
            </a:lvl1p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79" name="Slide Title"/>
          <p:cNvSpPr txBox="1">
            <a:spLocks noGrp="1"/>
          </p:cNvSpPr>
          <p:nvPr>
            <p:ph type="title" hasCustomPrompt="1"/>
          </p:nvPr>
        </p:nvSpPr>
        <p:spPr>
          <a:xfrm>
            <a:off x="1206500" y="952500"/>
            <a:ext cx="21971000" cy="1434949"/>
          </a:xfrm>
          <a:prstGeom prst="rect">
            <a:avLst/>
          </a:prstGeom>
        </p:spPr>
        <p:txBody>
          <a:bodyPr/>
          <a:lstStyle/>
          <a:p>
            <a:r>
              <a:t>Slide Title</a:t>
            </a:r>
          </a:p>
        </p:txBody>
      </p:sp>
      <p:sp>
        <p:nvSpPr>
          <p:cNvPr id="80" name="Slide Subtitle"/>
          <p:cNvSpPr txBox="1">
            <a:spLocks noGrp="1"/>
          </p:cNvSpPr>
          <p:nvPr>
            <p:ph type="body" sz="quarter" idx="21" hasCustomPrompt="1"/>
          </p:nvPr>
        </p:nvSpPr>
        <p:spPr>
          <a:xfrm>
            <a:off x="1206500" y="2247900"/>
            <a:ext cx="21971000" cy="934779"/>
          </a:xfrm>
          <a:prstGeom prst="rect">
            <a:avLst/>
          </a:prstGeom>
        </p:spPr>
        <p:txBody>
          <a:bodyPr lIns="45719" tIns="45719" rIns="45719" bIns="45719"/>
          <a:lstStyle>
            <a:lvl1pPr marL="0" indent="0" defTabSz="825500">
              <a:lnSpc>
                <a:spcPct val="100000"/>
              </a:lnSpc>
              <a:spcBef>
                <a:spcPts val="0"/>
              </a:spcBef>
              <a:buSzTx/>
              <a:buNone/>
              <a:defRPr sz="5500" b="1"/>
            </a:lvl1pPr>
          </a:lstStyle>
          <a:p>
            <a:r>
              <a:t>Slide Subtitle</a:t>
            </a:r>
          </a:p>
        </p:txBody>
      </p:sp>
      <p:sp>
        <p:nvSpPr>
          <p:cNvPr id="8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Agenda">
    <p:spTree>
      <p:nvGrpSpPr>
        <p:cNvPr id="1" name=""/>
        <p:cNvGrpSpPr/>
        <p:nvPr/>
      </p:nvGrpSpPr>
      <p:grpSpPr>
        <a:xfrm>
          <a:off x="0" y="0"/>
          <a:ext cx="0" cy="0"/>
          <a:chOff x="0" y="0"/>
          <a:chExt cx="0" cy="0"/>
        </a:xfrm>
      </p:grpSpPr>
      <p:sp>
        <p:nvSpPr>
          <p:cNvPr id="88" name="Agenda Title"/>
          <p:cNvSpPr txBox="1">
            <a:spLocks noGrp="1"/>
          </p:cNvSpPr>
          <p:nvPr>
            <p:ph type="title" hasCustomPrompt="1"/>
          </p:nvPr>
        </p:nvSpPr>
        <p:spPr>
          <a:xfrm>
            <a:off x="1206500" y="952500"/>
            <a:ext cx="21971000" cy="1435100"/>
          </a:xfrm>
          <a:prstGeom prst="rect">
            <a:avLst/>
          </a:prstGeom>
        </p:spPr>
        <p:txBody>
          <a:bodyPr/>
          <a:lstStyle/>
          <a:p>
            <a:r>
              <a:t>Agenda Title</a:t>
            </a:r>
          </a:p>
        </p:txBody>
      </p:sp>
      <p:sp>
        <p:nvSpPr>
          <p:cNvPr id="89" name="Agenda Subtitle"/>
          <p:cNvSpPr txBox="1">
            <a:spLocks noGrp="1"/>
          </p:cNvSpPr>
          <p:nvPr>
            <p:ph type="body" sz="quarter" idx="21" hasCustomPrompt="1"/>
          </p:nvPr>
        </p:nvSpPr>
        <p:spPr>
          <a:xfrm>
            <a:off x="1206500" y="2247900"/>
            <a:ext cx="21971000" cy="934779"/>
          </a:xfrm>
          <a:prstGeom prst="rect">
            <a:avLst/>
          </a:prstGeom>
        </p:spPr>
        <p:txBody>
          <a:bodyPr lIns="45719" tIns="45719" rIns="45719" bIns="45719"/>
          <a:lstStyle>
            <a:lvl1pPr marL="0" indent="0" defTabSz="825500">
              <a:lnSpc>
                <a:spcPct val="100000"/>
              </a:lnSpc>
              <a:spcBef>
                <a:spcPts val="0"/>
              </a:spcBef>
              <a:buSzTx/>
              <a:buNone/>
              <a:defRPr sz="5500" b="1"/>
            </a:lvl1pPr>
          </a:lstStyle>
          <a:p>
            <a:r>
              <a:t>Agenda Subtitle</a:t>
            </a:r>
          </a:p>
        </p:txBody>
      </p:sp>
      <p:sp>
        <p:nvSpPr>
          <p:cNvPr id="90" name="Body Level One…"/>
          <p:cNvSpPr txBox="1">
            <a:spLocks noGrp="1"/>
          </p:cNvSpPr>
          <p:nvPr>
            <p:ph type="body" idx="1" hasCustomPrompt="1"/>
          </p:nvPr>
        </p:nvSpPr>
        <p:spPr>
          <a:prstGeom prst="rect">
            <a:avLst/>
          </a:prstGeom>
        </p:spPr>
        <p:txBody>
          <a:bodyPr/>
          <a:lstStyle>
            <a:lvl1pPr marL="0" indent="0" defTabSz="825500">
              <a:lnSpc>
                <a:spcPct val="100000"/>
              </a:lnSpc>
              <a:spcBef>
                <a:spcPts val="1800"/>
              </a:spcBef>
              <a:buSzTx/>
              <a:buNone/>
              <a:defRPr sz="5500" spc="-55"/>
            </a:lvl1pPr>
            <a:lvl2pPr marL="0" indent="457200" defTabSz="825500">
              <a:lnSpc>
                <a:spcPct val="100000"/>
              </a:lnSpc>
              <a:spcBef>
                <a:spcPts val="1800"/>
              </a:spcBef>
              <a:buSzTx/>
              <a:buNone/>
              <a:defRPr sz="5500" spc="-55"/>
            </a:lvl2pPr>
            <a:lvl3pPr marL="0" indent="914400" defTabSz="825500">
              <a:lnSpc>
                <a:spcPct val="100000"/>
              </a:lnSpc>
              <a:spcBef>
                <a:spcPts val="1800"/>
              </a:spcBef>
              <a:buSzTx/>
              <a:buNone/>
              <a:defRPr sz="5500" spc="-55"/>
            </a:lvl3pPr>
            <a:lvl4pPr marL="0" indent="1371600" defTabSz="825500">
              <a:lnSpc>
                <a:spcPct val="100000"/>
              </a:lnSpc>
              <a:spcBef>
                <a:spcPts val="1800"/>
              </a:spcBef>
              <a:buSzTx/>
              <a:buNone/>
              <a:defRPr sz="5500" spc="-55"/>
            </a:lvl4pPr>
            <a:lvl5pPr marL="0" indent="1828800" defTabSz="825500">
              <a:lnSpc>
                <a:spcPct val="100000"/>
              </a:lnSpc>
              <a:spcBef>
                <a:spcPts val="1800"/>
              </a:spcBef>
              <a:buSzTx/>
              <a:buNone/>
              <a:defRPr sz="5500" spc="-55"/>
            </a:lvl5pPr>
          </a:lstStyle>
          <a:p>
            <a:r>
              <a:t>Agenda Topics</a:t>
            </a:r>
          </a:p>
          <a:p>
            <a:pPr lvl="1"/>
            <a:endParaRPr/>
          </a:p>
          <a:p>
            <a:pPr lvl="2"/>
            <a:endParaRPr/>
          </a:p>
          <a:p>
            <a:pPr lvl="3"/>
            <a:endParaRPr/>
          </a:p>
          <a:p>
            <a:pPr lvl="4"/>
            <a:endParaRPr/>
          </a:p>
        </p:txBody>
      </p:sp>
      <p:sp>
        <p:nvSpPr>
          <p:cNvPr id="9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Statement">
    <p:spTree>
      <p:nvGrpSpPr>
        <p:cNvPr id="1" name=""/>
        <p:cNvGrpSpPr/>
        <p:nvPr/>
      </p:nvGrpSpPr>
      <p:grpSpPr>
        <a:xfrm>
          <a:off x="0" y="0"/>
          <a:ext cx="0" cy="0"/>
          <a:chOff x="0" y="0"/>
          <a:chExt cx="0" cy="0"/>
        </a:xfrm>
      </p:grpSpPr>
      <p:sp>
        <p:nvSpPr>
          <p:cNvPr id="98" name="Body Level One…"/>
          <p:cNvSpPr txBox="1">
            <a:spLocks noGrp="1"/>
          </p:cNvSpPr>
          <p:nvPr>
            <p:ph type="body" sz="half" idx="1" hasCustomPrompt="1"/>
          </p:nvPr>
        </p:nvSpPr>
        <p:spPr>
          <a:xfrm>
            <a:off x="1206500" y="4920843"/>
            <a:ext cx="21971000" cy="3874314"/>
          </a:xfrm>
          <a:prstGeom prst="rect">
            <a:avLst/>
          </a:prstGeom>
        </p:spPr>
        <p:txBody>
          <a:bodyPr anchor="ctr"/>
          <a:lstStyle>
            <a:lvl1pPr marL="0" indent="0" algn="ctr">
              <a:lnSpc>
                <a:spcPct val="80000"/>
              </a:lnSpc>
              <a:spcBef>
                <a:spcPts val="0"/>
              </a:spcBef>
              <a:buSzTx/>
              <a:buNone/>
              <a:defRPr sz="11600" spc="-232">
                <a:solidFill>
                  <a:schemeClr val="accent1">
                    <a:hueOff val="114395"/>
                    <a:lumOff val="-24975"/>
                  </a:schemeClr>
                </a:solidFill>
                <a:latin typeface="Helvetica Neue Medium"/>
                <a:ea typeface="Helvetica Neue Medium"/>
                <a:cs typeface="Helvetica Neue Medium"/>
                <a:sym typeface="Helvetica Neue Medium"/>
              </a:defRPr>
            </a:lvl1pPr>
            <a:lvl2pPr marL="0" indent="457200" algn="ctr">
              <a:lnSpc>
                <a:spcPct val="80000"/>
              </a:lnSpc>
              <a:spcBef>
                <a:spcPts val="0"/>
              </a:spcBef>
              <a:buSzTx/>
              <a:buNone/>
              <a:defRPr sz="11600" spc="-232">
                <a:solidFill>
                  <a:schemeClr val="accent1">
                    <a:hueOff val="114395"/>
                    <a:lumOff val="-24975"/>
                  </a:schemeClr>
                </a:solidFill>
                <a:latin typeface="Helvetica Neue Medium"/>
                <a:ea typeface="Helvetica Neue Medium"/>
                <a:cs typeface="Helvetica Neue Medium"/>
                <a:sym typeface="Helvetica Neue Medium"/>
              </a:defRPr>
            </a:lvl2pPr>
            <a:lvl3pPr marL="0" indent="914400" algn="ctr">
              <a:lnSpc>
                <a:spcPct val="80000"/>
              </a:lnSpc>
              <a:spcBef>
                <a:spcPts val="0"/>
              </a:spcBef>
              <a:buSzTx/>
              <a:buNone/>
              <a:defRPr sz="11600" spc="-232">
                <a:solidFill>
                  <a:schemeClr val="accent1">
                    <a:hueOff val="114395"/>
                    <a:lumOff val="-24975"/>
                  </a:schemeClr>
                </a:solidFill>
                <a:latin typeface="Helvetica Neue Medium"/>
                <a:ea typeface="Helvetica Neue Medium"/>
                <a:cs typeface="Helvetica Neue Medium"/>
                <a:sym typeface="Helvetica Neue Medium"/>
              </a:defRPr>
            </a:lvl3pPr>
            <a:lvl4pPr marL="0" indent="1371600" algn="ctr">
              <a:lnSpc>
                <a:spcPct val="80000"/>
              </a:lnSpc>
              <a:spcBef>
                <a:spcPts val="0"/>
              </a:spcBef>
              <a:buSzTx/>
              <a:buNone/>
              <a:defRPr sz="11600" spc="-232">
                <a:solidFill>
                  <a:schemeClr val="accent1">
                    <a:hueOff val="114395"/>
                    <a:lumOff val="-24975"/>
                  </a:schemeClr>
                </a:solidFill>
                <a:latin typeface="Helvetica Neue Medium"/>
                <a:ea typeface="Helvetica Neue Medium"/>
                <a:cs typeface="Helvetica Neue Medium"/>
                <a:sym typeface="Helvetica Neue Medium"/>
              </a:defRPr>
            </a:lvl4pPr>
            <a:lvl5pPr marL="0" indent="1828800" algn="ctr">
              <a:lnSpc>
                <a:spcPct val="80000"/>
              </a:lnSpc>
              <a:spcBef>
                <a:spcPts val="0"/>
              </a:spcBef>
              <a:buSzTx/>
              <a:buNone/>
              <a:defRPr sz="11600" spc="-232">
                <a:solidFill>
                  <a:schemeClr val="accent1">
                    <a:hueOff val="114395"/>
                    <a:lumOff val="-24975"/>
                  </a:schemeClr>
                </a:solidFill>
                <a:latin typeface="Helvetica Neue Medium"/>
                <a:ea typeface="Helvetica Neue Medium"/>
                <a:cs typeface="Helvetica Neue Medium"/>
                <a:sym typeface="Helvetica Neue Medium"/>
              </a:defRPr>
            </a:lvl5pPr>
          </a:lstStyle>
          <a:p>
            <a:r>
              <a:t>Statement</a:t>
            </a:r>
          </a:p>
          <a:p>
            <a:pPr lvl="1"/>
            <a:endParaRPr/>
          </a:p>
          <a:p>
            <a:pPr lvl="2"/>
            <a:endParaRPr/>
          </a:p>
          <a:p>
            <a:pPr lvl="3"/>
            <a:endParaRPr/>
          </a:p>
          <a:p>
            <a:pPr lvl="4"/>
            <a:endParaRPr/>
          </a:p>
        </p:txBody>
      </p:sp>
      <p:sp>
        <p:nvSpPr>
          <p:cNvPr id="9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Big Fact">
    <p:spTree>
      <p:nvGrpSpPr>
        <p:cNvPr id="1" name=""/>
        <p:cNvGrpSpPr/>
        <p:nvPr/>
      </p:nvGrpSpPr>
      <p:grpSpPr>
        <a:xfrm>
          <a:off x="0" y="0"/>
          <a:ext cx="0" cy="0"/>
          <a:chOff x="0" y="0"/>
          <a:chExt cx="0" cy="0"/>
        </a:xfrm>
      </p:grpSpPr>
      <p:sp>
        <p:nvSpPr>
          <p:cNvPr id="106" name="Body Level One…"/>
          <p:cNvSpPr txBox="1">
            <a:spLocks noGrp="1"/>
          </p:cNvSpPr>
          <p:nvPr>
            <p:ph type="body" idx="1" hasCustomPrompt="1"/>
          </p:nvPr>
        </p:nvSpPr>
        <p:spPr>
          <a:xfrm>
            <a:off x="1206500" y="1075927"/>
            <a:ext cx="21971000" cy="7241584"/>
          </a:xfrm>
          <a:prstGeom prst="rect">
            <a:avLst/>
          </a:prstGeom>
        </p:spPr>
        <p:txBody>
          <a:bodyPr anchor="b"/>
          <a:lstStyle>
            <a:lvl1pPr marL="0" indent="0" algn="ctr">
              <a:lnSpc>
                <a:spcPct val="80000"/>
              </a:lnSpc>
              <a:spcBef>
                <a:spcPts val="0"/>
              </a:spcBef>
              <a:buSzTx/>
              <a:buNone/>
              <a:defRPr sz="25000" b="1" spc="-250">
                <a:solidFill>
                  <a:schemeClr val="accent1">
                    <a:hueOff val="114395"/>
                    <a:lumOff val="-24975"/>
                  </a:schemeClr>
                </a:solidFill>
              </a:defRPr>
            </a:lvl1pPr>
            <a:lvl2pPr marL="0" indent="457200" algn="ctr">
              <a:lnSpc>
                <a:spcPct val="80000"/>
              </a:lnSpc>
              <a:spcBef>
                <a:spcPts val="0"/>
              </a:spcBef>
              <a:buSzTx/>
              <a:buNone/>
              <a:defRPr sz="25000" b="1" spc="-250">
                <a:solidFill>
                  <a:schemeClr val="accent1">
                    <a:hueOff val="114395"/>
                    <a:lumOff val="-24975"/>
                  </a:schemeClr>
                </a:solidFill>
              </a:defRPr>
            </a:lvl2pPr>
            <a:lvl3pPr marL="0" indent="914400" algn="ctr">
              <a:lnSpc>
                <a:spcPct val="80000"/>
              </a:lnSpc>
              <a:spcBef>
                <a:spcPts val="0"/>
              </a:spcBef>
              <a:buSzTx/>
              <a:buNone/>
              <a:defRPr sz="25000" b="1" spc="-250">
                <a:solidFill>
                  <a:schemeClr val="accent1">
                    <a:hueOff val="114395"/>
                    <a:lumOff val="-24975"/>
                  </a:schemeClr>
                </a:solidFill>
              </a:defRPr>
            </a:lvl3pPr>
            <a:lvl4pPr marL="0" indent="1371600" algn="ctr">
              <a:lnSpc>
                <a:spcPct val="80000"/>
              </a:lnSpc>
              <a:spcBef>
                <a:spcPts val="0"/>
              </a:spcBef>
              <a:buSzTx/>
              <a:buNone/>
              <a:defRPr sz="25000" b="1" spc="-250">
                <a:solidFill>
                  <a:schemeClr val="accent1">
                    <a:hueOff val="114395"/>
                    <a:lumOff val="-24975"/>
                  </a:schemeClr>
                </a:solidFill>
              </a:defRPr>
            </a:lvl4pPr>
            <a:lvl5pPr marL="0" indent="1828800" algn="ctr">
              <a:lnSpc>
                <a:spcPct val="80000"/>
              </a:lnSpc>
              <a:spcBef>
                <a:spcPts val="0"/>
              </a:spcBef>
              <a:buSzTx/>
              <a:buNone/>
              <a:defRPr sz="25000" b="1" spc="-250">
                <a:solidFill>
                  <a:schemeClr val="accent1">
                    <a:hueOff val="114395"/>
                    <a:lumOff val="-24975"/>
                  </a:schemeClr>
                </a:solidFill>
              </a:defRPr>
            </a:lvl5pPr>
          </a:lstStyle>
          <a:p>
            <a:r>
              <a:t>100%</a:t>
            </a:r>
          </a:p>
          <a:p>
            <a:pPr lvl="1"/>
            <a:endParaRPr/>
          </a:p>
          <a:p>
            <a:pPr lvl="2"/>
            <a:endParaRPr/>
          </a:p>
          <a:p>
            <a:pPr lvl="3"/>
            <a:endParaRPr/>
          </a:p>
          <a:p>
            <a:pPr lvl="4"/>
            <a:endParaRPr/>
          </a:p>
        </p:txBody>
      </p:sp>
      <p:sp>
        <p:nvSpPr>
          <p:cNvPr id="107" name="Fact information"/>
          <p:cNvSpPr txBox="1">
            <a:spLocks noGrp="1"/>
          </p:cNvSpPr>
          <p:nvPr>
            <p:ph type="body" sz="quarter" idx="21" hasCustomPrompt="1"/>
          </p:nvPr>
        </p:nvSpPr>
        <p:spPr>
          <a:xfrm>
            <a:off x="1206500" y="8262180"/>
            <a:ext cx="21971000" cy="934780"/>
          </a:xfrm>
          <a:prstGeom prst="rect">
            <a:avLst/>
          </a:prstGeom>
        </p:spPr>
        <p:txBody>
          <a:bodyPr lIns="45719" tIns="45719" rIns="45719" bIns="45719"/>
          <a:lstStyle>
            <a:lvl1pPr marL="0" indent="0" algn="ctr" defTabSz="825500">
              <a:lnSpc>
                <a:spcPct val="100000"/>
              </a:lnSpc>
              <a:spcBef>
                <a:spcPts val="0"/>
              </a:spcBef>
              <a:buSzTx/>
              <a:buNone/>
              <a:defRPr sz="5500" b="1"/>
            </a:lvl1pPr>
          </a:lstStyle>
          <a:p>
            <a:r>
              <a:t>Fact information</a:t>
            </a:r>
          </a:p>
        </p:txBody>
      </p:sp>
      <p:sp>
        <p:nvSpPr>
          <p:cNvPr id="10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124" name="Hot-air balloons viewed from below against a blue sky"/>
          <p:cNvSpPr>
            <a:spLocks noGrp="1"/>
          </p:cNvSpPr>
          <p:nvPr>
            <p:ph type="pic" sz="quarter" idx="21"/>
          </p:nvPr>
        </p:nvSpPr>
        <p:spPr>
          <a:xfrm>
            <a:off x="15436504" y="1270000"/>
            <a:ext cx="8167167" cy="5422900"/>
          </a:xfrm>
          <a:prstGeom prst="rect">
            <a:avLst/>
          </a:prstGeom>
        </p:spPr>
        <p:txBody>
          <a:bodyPr lIns="91439" tIns="45719" rIns="91439" bIns="45719">
            <a:noAutofit/>
          </a:bodyPr>
          <a:lstStyle/>
          <a:p>
            <a:endParaRPr/>
          </a:p>
        </p:txBody>
      </p:sp>
      <p:sp>
        <p:nvSpPr>
          <p:cNvPr id="125" name="Close-up of the top of a hot-air balloon viewed from above"/>
          <p:cNvSpPr>
            <a:spLocks noGrp="1"/>
          </p:cNvSpPr>
          <p:nvPr>
            <p:ph type="pic" sz="quarter" idx="22"/>
          </p:nvPr>
        </p:nvSpPr>
        <p:spPr>
          <a:xfrm>
            <a:off x="15461772" y="7085972"/>
            <a:ext cx="8148414" cy="5432276"/>
          </a:xfrm>
          <a:prstGeom prst="rect">
            <a:avLst/>
          </a:prstGeom>
        </p:spPr>
        <p:txBody>
          <a:bodyPr lIns="91439" tIns="45719" rIns="91439" bIns="45719">
            <a:noAutofit/>
          </a:bodyPr>
          <a:lstStyle/>
          <a:p>
            <a:endParaRPr/>
          </a:p>
        </p:txBody>
      </p:sp>
      <p:sp>
        <p:nvSpPr>
          <p:cNvPr id="126" name="Hot-air balloons viewed from below against a blue sky"/>
          <p:cNvSpPr>
            <a:spLocks noGrp="1"/>
          </p:cNvSpPr>
          <p:nvPr>
            <p:ph type="pic" idx="23"/>
          </p:nvPr>
        </p:nvSpPr>
        <p:spPr>
          <a:xfrm>
            <a:off x="-124635" y="1270000"/>
            <a:ext cx="16859219" cy="11239479"/>
          </a:xfrm>
          <a:prstGeom prst="rect">
            <a:avLst/>
          </a:prstGeom>
        </p:spPr>
        <p:txBody>
          <a:bodyPr lIns="91439" tIns="45719" rIns="91439" bIns="45719">
            <a:noAutofit/>
          </a:bodyPr>
          <a:lstStyle/>
          <a:p>
            <a:endParaRPr/>
          </a:p>
        </p:txBody>
      </p:sp>
      <p:sp>
        <p:nvSpPr>
          <p:cNvPr id="12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34" name="Hot-air balloons viewed from below against a blue sky"/>
          <p:cNvSpPr>
            <a:spLocks noGrp="1"/>
          </p:cNvSpPr>
          <p:nvPr>
            <p:ph type="pic" idx="21"/>
          </p:nvPr>
        </p:nvSpPr>
        <p:spPr>
          <a:xfrm>
            <a:off x="0" y="-1270000"/>
            <a:ext cx="24384000" cy="16256000"/>
          </a:xfrm>
          <a:prstGeom prst="rect">
            <a:avLst/>
          </a:prstGeom>
        </p:spPr>
        <p:txBody>
          <a:bodyPr lIns="91439" tIns="45719" rIns="91439" bIns="45719">
            <a:noAutofit/>
          </a:bodyPr>
          <a:lstStyle/>
          <a:p>
            <a:endParaRPr/>
          </a:p>
        </p:txBody>
      </p:sp>
      <p:sp>
        <p:nvSpPr>
          <p:cNvPr id="135" name="Slide Numb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4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ide Title"/>
          <p:cNvSpPr txBox="1">
            <a:spLocks noGrp="1"/>
          </p:cNvSpPr>
          <p:nvPr>
            <p:ph type="title" hasCustomPrompt="1"/>
          </p:nvPr>
        </p:nvSpPr>
        <p:spPr>
          <a:xfrm>
            <a:off x="1206500" y="952500"/>
            <a:ext cx="21971000" cy="14331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Slide Title</a:t>
            </a:r>
          </a:p>
        </p:txBody>
      </p:sp>
      <p:sp>
        <p:nvSpPr>
          <p:cNvPr id="3" name="Body Level One…"/>
          <p:cNvSpPr txBox="1">
            <a:spLocks noGrp="1"/>
          </p:cNvSpPr>
          <p:nvPr>
            <p:ph type="body" idx="1" hasCustomPrompt="1"/>
          </p:nvPr>
        </p:nvSpPr>
        <p:spPr>
          <a:xfrm>
            <a:off x="1206500" y="4248504"/>
            <a:ext cx="21971000" cy="82560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Slide bullet text</a:t>
            </a:r>
          </a:p>
          <a:p>
            <a:pPr lvl="1"/>
            <a:endParaRPr/>
          </a:p>
          <a:p>
            <a:pPr lvl="2"/>
            <a:endParaRPr/>
          </a:p>
          <a:p>
            <a:pPr lvl="3"/>
            <a:endParaRPr/>
          </a:p>
          <a:p>
            <a:pPr lvl="4"/>
            <a:endParaRPr/>
          </a:p>
        </p:txBody>
      </p:sp>
      <p:sp>
        <p:nvSpPr>
          <p:cNvPr id="4" name="Slide Number"/>
          <p:cNvSpPr txBox="1">
            <a:spLocks noGrp="1"/>
          </p:cNvSpPr>
          <p:nvPr>
            <p:ph type="sldNum" sz="quarter" idx="2"/>
          </p:nvPr>
        </p:nvSpPr>
        <p:spPr>
          <a:xfrm>
            <a:off x="12001499" y="13080999"/>
            <a:ext cx="368505" cy="374600"/>
          </a:xfrm>
          <a:prstGeom prst="rect">
            <a:avLst/>
          </a:prstGeom>
          <a:ln w="12700">
            <a:miter lim="400000"/>
          </a:ln>
        </p:spPr>
        <p:txBody>
          <a:bodyPr wrap="none" lIns="50800" tIns="50800" rIns="50800" bIns="50800" anchor="b">
            <a:spAutoFit/>
          </a:bodyPr>
          <a:lstStyle>
            <a:lvl1pPr defTabSz="584200">
              <a:defRPr sz="1800">
                <a:solidFill>
                  <a:srgbClr val="000000"/>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2" r:id="rId13"/>
    <p:sldLayoutId id="2147483663" r:id="rId14"/>
  </p:sldLayoutIdLst>
  <p:transition spd="med"/>
  <p:txStyles>
    <p:titleStyle>
      <a:lvl1pPr marL="0" marR="0" indent="0" algn="l" defTabSz="2438338" rtl="0" latinLnBrk="0">
        <a:lnSpc>
          <a:spcPct val="80000"/>
        </a:lnSpc>
        <a:spcBef>
          <a:spcPts val="0"/>
        </a:spcBef>
        <a:spcAft>
          <a:spcPts val="0"/>
        </a:spcAft>
        <a:buClrTx/>
        <a:buSzTx/>
        <a:buFontTx/>
        <a:buNone/>
        <a:tabLst/>
        <a:defRPr sz="8500" b="1" i="0" u="none" strike="noStrike" cap="none" spc="-170" baseline="0">
          <a:solidFill>
            <a:schemeClr val="accent1">
              <a:hueOff val="114395"/>
              <a:lumOff val="-24975"/>
            </a:schemeClr>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chemeClr val="accent1">
              <a:hueOff val="114395"/>
              <a:lumOff val="-24975"/>
            </a:schemeClr>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chemeClr val="accent1">
              <a:hueOff val="114395"/>
              <a:lumOff val="-24975"/>
            </a:schemeClr>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chemeClr val="accent1">
              <a:hueOff val="114395"/>
              <a:lumOff val="-24975"/>
            </a:schemeClr>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chemeClr val="accent1">
              <a:hueOff val="114395"/>
              <a:lumOff val="-24975"/>
            </a:schemeClr>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chemeClr val="accent1">
              <a:hueOff val="114395"/>
              <a:lumOff val="-24975"/>
            </a:schemeClr>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chemeClr val="accent1">
              <a:hueOff val="114395"/>
              <a:lumOff val="-24975"/>
            </a:schemeClr>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chemeClr val="accent1">
              <a:hueOff val="114395"/>
              <a:lumOff val="-24975"/>
            </a:schemeClr>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chemeClr val="accent1">
              <a:hueOff val="114395"/>
              <a:lumOff val="-24975"/>
            </a:schemeClr>
          </a:solidFill>
          <a:uFillTx/>
          <a:latin typeface="+mn-lt"/>
          <a:ea typeface="+mn-ea"/>
          <a:cs typeface="+mn-cs"/>
          <a:sym typeface="Helvetica Neue"/>
        </a:defRPr>
      </a:lvl9pPr>
    </p:titleStyle>
    <p:body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1pPr>
      <a:lvl2pPr marL="0" marR="0" indent="457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2pPr>
      <a:lvl3pPr marL="0" marR="0" indent="914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3pPr>
      <a:lvl4pPr marL="0" marR="0" indent="1371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4pPr>
      <a:lvl5pPr marL="0" marR="0" indent="18288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5pPr>
      <a:lvl6pPr marL="0" marR="0" indent="22860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6pPr>
      <a:lvl7pPr marL="0" marR="0" indent="2743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7pPr>
      <a:lvl8pPr marL="0" marR="0" indent="3200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8pPr>
      <a:lvl9pPr marL="0" marR="0" indent="3657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Manuscript Review Process"/>
          <p:cNvSpPr txBox="1">
            <a:spLocks noGrp="1"/>
          </p:cNvSpPr>
          <p:nvPr>
            <p:ph type="ctrTitle"/>
          </p:nvPr>
        </p:nvSpPr>
        <p:spPr>
          <a:prstGeom prst="rect">
            <a:avLst/>
          </a:prstGeom>
        </p:spPr>
        <p:txBody>
          <a:bodyPr/>
          <a:lstStyle/>
          <a:p>
            <a:r>
              <a:t>Manuscript Review Process</a:t>
            </a:r>
          </a:p>
        </p:txBody>
      </p:sp>
      <p:sp>
        <p:nvSpPr>
          <p:cNvPr id="152" name="American Journal of Neuroradiology"/>
          <p:cNvSpPr txBox="1">
            <a:spLocks noGrp="1"/>
          </p:cNvSpPr>
          <p:nvPr>
            <p:ph type="subTitle" sz="quarter" idx="1"/>
          </p:nvPr>
        </p:nvSpPr>
        <p:spPr>
          <a:prstGeom prst="rect">
            <a:avLst/>
          </a:prstGeom>
        </p:spPr>
        <p:txBody>
          <a:bodyPr/>
          <a:lstStyle/>
          <a:p>
            <a:r>
              <a:t>American Journal of Neuroradiology</a:t>
            </a:r>
          </a:p>
        </p:txBody>
      </p:sp>
      <p:pic>
        <p:nvPicPr>
          <p:cNvPr id="1026" name="Picture 2" descr="American Journal of Neuroradiology">
            <a:extLst>
              <a:ext uri="{FF2B5EF4-FFF2-40B4-BE49-F238E27FC236}">
                <a16:creationId xmlns:a16="http://schemas.microsoft.com/office/drawing/2014/main" id="{B9F13A76-A0DB-29CE-823A-CDA8E754D9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75828" y="10574836"/>
            <a:ext cx="9705944" cy="256771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F27453BC-A481-DF87-0541-7C865EFFA8F6}"/>
              </a:ext>
            </a:extLst>
          </p:cNvPr>
          <p:cNvSpPr txBox="1"/>
          <p:nvPr/>
        </p:nvSpPr>
        <p:spPr>
          <a:xfrm>
            <a:off x="275816" y="13004646"/>
            <a:ext cx="2240999" cy="6565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en-CH" sz="3600" b="1" i="0" u="none" strike="noStrike" cap="none" spc="0" normalizeH="0" baseline="0" dirty="0">
                <a:ln>
                  <a:noFill/>
                </a:ln>
                <a:solidFill>
                  <a:srgbClr val="FFFFFF"/>
                </a:solidFill>
                <a:effectLst/>
                <a:uFillTx/>
                <a:latin typeface="+mn-lt"/>
                <a:ea typeface="+mn-ea"/>
                <a:cs typeface="+mn-cs"/>
                <a:sym typeface="Helvetica Neue"/>
              </a:rPr>
              <a:t>10/1/2023</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54" name="Introduction"/>
          <p:cNvSpPr txBox="1">
            <a:spLocks noGrp="1"/>
          </p:cNvSpPr>
          <p:nvPr>
            <p:ph type="title"/>
          </p:nvPr>
        </p:nvSpPr>
        <p:spPr>
          <a:prstGeom prst="rect">
            <a:avLst/>
          </a:prstGeom>
        </p:spPr>
        <p:txBody>
          <a:bodyPr/>
          <a:lstStyle/>
          <a:p>
            <a:pPr lvl="1"/>
            <a:r>
              <a:t>Introduction</a:t>
            </a:r>
          </a:p>
        </p:txBody>
      </p:sp>
      <p:sp>
        <p:nvSpPr>
          <p:cNvPr id="155" name="These slides have been created to explain the process AJNR will follow in reviewing submitted papers in the new term, following the appointment of Dr. Max Wintermark as the new editor-in-chief."/>
          <p:cNvSpPr txBox="1">
            <a:spLocks noGrp="1"/>
          </p:cNvSpPr>
          <p:nvPr>
            <p:ph type="body" idx="1"/>
          </p:nvPr>
        </p:nvSpPr>
        <p:spPr>
          <a:prstGeom prst="rect">
            <a:avLst/>
          </a:prstGeom>
        </p:spPr>
        <p:txBody>
          <a:bodyPr/>
          <a:lstStyle/>
          <a:p>
            <a:r>
              <a:rPr dirty="0"/>
              <a:t>These slides have been created to explain the </a:t>
            </a:r>
            <a:r>
              <a:rPr lang="en-US" dirty="0"/>
              <a:t>new </a:t>
            </a:r>
            <a:r>
              <a:rPr dirty="0"/>
              <a:t>process AJNR will follow in reviewing submitted papers </a:t>
            </a:r>
            <a:r>
              <a:rPr lang="en-US" dirty="0"/>
              <a:t>starting October 1</a:t>
            </a:r>
            <a:r>
              <a:rPr dirty="0"/>
              <a:t>, following the appointment of Dr. Max Wintermark as the new editor-in-chief.</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57" name="Step 1"/>
          <p:cNvSpPr txBox="1">
            <a:spLocks noGrp="1"/>
          </p:cNvSpPr>
          <p:nvPr>
            <p:ph type="title"/>
          </p:nvPr>
        </p:nvSpPr>
        <p:spPr>
          <a:prstGeom prst="rect">
            <a:avLst/>
          </a:prstGeom>
        </p:spPr>
        <p:txBody>
          <a:bodyPr/>
          <a:lstStyle/>
          <a:p>
            <a:r>
              <a:rPr dirty="0"/>
              <a:t>Step 1</a:t>
            </a:r>
            <a:r>
              <a:rPr lang="en-US" dirty="0"/>
              <a:t> – Manuscript Submission</a:t>
            </a:r>
            <a:endParaRPr dirty="0"/>
          </a:p>
        </p:txBody>
      </p:sp>
      <p:sp>
        <p:nvSpPr>
          <p:cNvPr id="158" name="During the submission of their manuscript, authors are required to choose a subsection for their article from the 14 options provided by the journal. This will streamline the paper assignment process, as each subsection has a dedicated editorial team ass"/>
          <p:cNvSpPr txBox="1">
            <a:spLocks noGrp="1"/>
          </p:cNvSpPr>
          <p:nvPr>
            <p:ph type="body" idx="1"/>
          </p:nvPr>
        </p:nvSpPr>
        <p:spPr>
          <a:xfrm>
            <a:off x="602673" y="2385662"/>
            <a:ext cx="23150945" cy="10561411"/>
          </a:xfrm>
          <a:prstGeom prst="rect">
            <a:avLst/>
          </a:prstGeom>
        </p:spPr>
        <p:txBody>
          <a:bodyPr>
            <a:normAutofit/>
          </a:bodyPr>
          <a:lstStyle/>
          <a:p>
            <a:r>
              <a:rPr dirty="0"/>
              <a:t>During the submission of their manuscript, authors are required to choose </a:t>
            </a:r>
            <a:r>
              <a:rPr lang="en-US" b="1" dirty="0"/>
              <a:t>one (or two) relevant </a:t>
            </a:r>
            <a:r>
              <a:rPr lang="en-US" b="1" u="sng" dirty="0"/>
              <a:t>expertise</a:t>
            </a:r>
            <a:r>
              <a:rPr b="1" dirty="0"/>
              <a:t> subsection</a:t>
            </a:r>
            <a:r>
              <a:rPr lang="en-US" b="1" dirty="0"/>
              <a:t>(s)</a:t>
            </a:r>
            <a:r>
              <a:rPr dirty="0"/>
              <a:t> for their article from the </a:t>
            </a:r>
            <a:r>
              <a:rPr b="1" dirty="0"/>
              <a:t>14 options</a:t>
            </a:r>
            <a:r>
              <a:rPr dirty="0"/>
              <a:t> provided by the journal. This streamline</a:t>
            </a:r>
            <a:r>
              <a:rPr lang="en-US" dirty="0"/>
              <a:t>s</a:t>
            </a:r>
            <a:r>
              <a:rPr dirty="0"/>
              <a:t> the </a:t>
            </a:r>
            <a:r>
              <a:rPr lang="en-US" dirty="0"/>
              <a:t>manuscript</a:t>
            </a:r>
            <a:r>
              <a:rPr dirty="0"/>
              <a:t> assignment process, as each subsection has a </a:t>
            </a:r>
            <a:r>
              <a:rPr u="sng" dirty="0"/>
              <a:t>dedicated</a:t>
            </a:r>
            <a:r>
              <a:rPr dirty="0"/>
              <a:t> editorial team associated with it</a:t>
            </a:r>
            <a:r>
              <a:rPr lang="en-US" dirty="0"/>
              <a:t>:</a:t>
            </a:r>
          </a:p>
          <a:p>
            <a:endParaRPr lang="en-US" dirty="0"/>
          </a:p>
          <a:p>
            <a:endParaRPr lang="en-US" dirty="0"/>
          </a:p>
          <a:p>
            <a:endParaRPr lang="en-US" dirty="0"/>
          </a:p>
          <a:p>
            <a:r>
              <a:rPr dirty="0"/>
              <a:t>They</a:t>
            </a:r>
            <a:r>
              <a:rPr lang="en-US" dirty="0"/>
              <a:t> </a:t>
            </a:r>
            <a:r>
              <a:rPr dirty="0"/>
              <a:t>also provide details about the </a:t>
            </a:r>
            <a:r>
              <a:rPr b="1" dirty="0"/>
              <a:t>statistical methods</a:t>
            </a:r>
            <a:r>
              <a:rPr dirty="0"/>
              <a:t> utilized in the manuscript</a:t>
            </a:r>
            <a:r>
              <a:rPr lang="en-US" dirty="0"/>
              <a:t>:</a:t>
            </a:r>
          </a:p>
          <a:p>
            <a:pPr lvl="1">
              <a:spcBef>
                <a:spcPts val="0"/>
              </a:spcBef>
              <a:buFont typeface="Courier New" panose="02070309020205020404" pitchFamily="49" charset="0"/>
              <a:buChar char="o"/>
            </a:pPr>
            <a:r>
              <a:rPr lang="en-GB" sz="3500" dirty="0"/>
              <a:t>Clinical trials with prospective data collection</a:t>
            </a:r>
          </a:p>
          <a:p>
            <a:pPr lvl="1">
              <a:spcBef>
                <a:spcPts val="0"/>
              </a:spcBef>
              <a:buFont typeface="Courier New" panose="02070309020205020404" pitchFamily="49" charset="0"/>
              <a:buChar char="o"/>
            </a:pPr>
            <a:r>
              <a:rPr lang="en-GB" sz="3500" dirty="0"/>
              <a:t>Multivariable regression methods</a:t>
            </a:r>
          </a:p>
          <a:p>
            <a:pPr lvl="1">
              <a:spcBef>
                <a:spcPts val="0"/>
              </a:spcBef>
              <a:buFont typeface="Courier New" panose="02070309020205020404" pitchFamily="49" charset="0"/>
              <a:buChar char="o"/>
            </a:pPr>
            <a:r>
              <a:rPr lang="en-GB" sz="3500" dirty="0"/>
              <a:t>Meta analyses</a:t>
            </a:r>
          </a:p>
          <a:p>
            <a:pPr lvl="1">
              <a:spcBef>
                <a:spcPts val="0"/>
              </a:spcBef>
              <a:buFont typeface="Courier New" panose="02070309020205020404" pitchFamily="49" charset="0"/>
              <a:buChar char="o"/>
            </a:pPr>
            <a:r>
              <a:rPr lang="en-GB" sz="3500" dirty="0"/>
              <a:t>Measures of diagnostic accuracy (AUC, sensitivity, specificity, etc.)</a:t>
            </a:r>
          </a:p>
          <a:p>
            <a:pPr lvl="1">
              <a:spcBef>
                <a:spcPts val="0"/>
              </a:spcBef>
              <a:buFont typeface="Courier New" panose="02070309020205020404" pitchFamily="49" charset="0"/>
              <a:buChar char="o"/>
            </a:pPr>
            <a:r>
              <a:rPr lang="en-GB" sz="3500" dirty="0"/>
              <a:t>Machine learning or AI methods (e.g. deep learning, neural networks, etc.)</a:t>
            </a:r>
          </a:p>
          <a:p>
            <a:pPr lvl="1">
              <a:spcBef>
                <a:spcPts val="0"/>
              </a:spcBef>
              <a:buFont typeface="Courier New" panose="02070309020205020404" pitchFamily="49" charset="0"/>
              <a:buChar char="o"/>
            </a:pPr>
            <a:r>
              <a:rPr lang="en-GB" sz="3500" dirty="0"/>
              <a:t>Simple descriptive statistics</a:t>
            </a:r>
            <a:endParaRPr sz="3500" dirty="0"/>
          </a:p>
        </p:txBody>
      </p:sp>
      <p:sp>
        <p:nvSpPr>
          <p:cNvPr id="2" name="TextBox 1">
            <a:extLst>
              <a:ext uri="{FF2B5EF4-FFF2-40B4-BE49-F238E27FC236}">
                <a16:creationId xmlns:a16="http://schemas.microsoft.com/office/drawing/2014/main" id="{371C4A18-8915-955F-B1B9-36F090E562EE}"/>
              </a:ext>
            </a:extLst>
          </p:cNvPr>
          <p:cNvSpPr txBox="1"/>
          <p:nvPr/>
        </p:nvSpPr>
        <p:spPr>
          <a:xfrm>
            <a:off x="1206500" y="5014360"/>
            <a:ext cx="19036145" cy="530401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2" spcCol="38100" rtlCol="0" anchor="ctr">
            <a:spAutoFit/>
          </a:bodyPr>
          <a:lstStyle/>
          <a:p>
            <a:pPr lvl="1" algn="l">
              <a:spcBef>
                <a:spcPts val="0"/>
              </a:spcBef>
              <a:buFont typeface="Courier New" panose="02070309020205020404" pitchFamily="49" charset="0"/>
              <a:buChar char="o"/>
            </a:pPr>
            <a:r>
              <a:rPr lang="en-GB" sz="2800" dirty="0">
                <a:solidFill>
                  <a:schemeClr val="bg1"/>
                </a:solidFill>
              </a:rPr>
              <a:t>Emergency Neuroradiology</a:t>
            </a:r>
          </a:p>
          <a:p>
            <a:pPr lvl="1" algn="l">
              <a:spcBef>
                <a:spcPts val="0"/>
              </a:spcBef>
              <a:buFont typeface="Courier New" panose="02070309020205020404" pitchFamily="49" charset="0"/>
              <a:buChar char="o"/>
            </a:pPr>
            <a:r>
              <a:rPr lang="en-GB" sz="2800" dirty="0">
                <a:solidFill>
                  <a:schemeClr val="bg1"/>
                </a:solidFill>
              </a:rPr>
              <a:t>Neurovascular Imaging</a:t>
            </a:r>
          </a:p>
          <a:p>
            <a:pPr lvl="1" algn="l">
              <a:spcBef>
                <a:spcPts val="0"/>
              </a:spcBef>
              <a:buFont typeface="Courier New" panose="02070309020205020404" pitchFamily="49" charset="0"/>
              <a:buChar char="o"/>
            </a:pPr>
            <a:r>
              <a:rPr lang="en-GB" sz="2800" dirty="0">
                <a:solidFill>
                  <a:schemeClr val="bg1"/>
                </a:solidFill>
              </a:rPr>
              <a:t>Neurodegenerative Disorder Imaging</a:t>
            </a:r>
          </a:p>
          <a:p>
            <a:pPr lvl="1" algn="l">
              <a:spcBef>
                <a:spcPts val="0"/>
              </a:spcBef>
              <a:buFont typeface="Courier New" panose="02070309020205020404" pitchFamily="49" charset="0"/>
              <a:buChar char="o"/>
            </a:pPr>
            <a:r>
              <a:rPr lang="en-GB" sz="2800">
                <a:solidFill>
                  <a:schemeClr val="bg1"/>
                </a:solidFill>
              </a:rPr>
              <a:t>Ultra-High-Field </a:t>
            </a:r>
            <a:r>
              <a:rPr lang="en-GB" sz="2800" dirty="0">
                <a:solidFill>
                  <a:schemeClr val="bg1"/>
                </a:solidFill>
              </a:rPr>
              <a:t>MRI/Imaging of Epilepsy/Demyelinating                          </a:t>
            </a:r>
          </a:p>
          <a:p>
            <a:pPr lvl="1" indent="0" algn="l">
              <a:spcBef>
                <a:spcPts val="0"/>
              </a:spcBef>
            </a:pPr>
            <a:r>
              <a:rPr lang="en-GB" sz="2800" dirty="0">
                <a:solidFill>
                  <a:schemeClr val="bg1"/>
                </a:solidFill>
              </a:rPr>
              <a:t>     Diseases/Inflammation/Infection</a:t>
            </a:r>
          </a:p>
          <a:p>
            <a:pPr lvl="1" algn="l">
              <a:spcBef>
                <a:spcPts val="0"/>
              </a:spcBef>
              <a:buFont typeface="Courier New" panose="02070309020205020404" pitchFamily="49" charset="0"/>
              <a:buChar char="o"/>
            </a:pPr>
            <a:r>
              <a:rPr lang="en-GB" sz="2800" dirty="0">
                <a:solidFill>
                  <a:schemeClr val="bg1"/>
                </a:solidFill>
              </a:rPr>
              <a:t>Brain </a:t>
            </a:r>
            <a:r>
              <a:rPr lang="en-GB" sz="2800" dirty="0" err="1">
                <a:solidFill>
                  <a:schemeClr val="bg1"/>
                </a:solidFill>
              </a:rPr>
              <a:t>Tumor</a:t>
            </a:r>
            <a:r>
              <a:rPr lang="en-GB" sz="2800" dirty="0">
                <a:solidFill>
                  <a:schemeClr val="bg1"/>
                </a:solidFill>
              </a:rPr>
              <a:t> Imaging</a:t>
            </a:r>
          </a:p>
          <a:p>
            <a:pPr lvl="1" algn="l">
              <a:spcBef>
                <a:spcPts val="0"/>
              </a:spcBef>
              <a:buFont typeface="Courier New" panose="02070309020205020404" pitchFamily="49" charset="0"/>
              <a:buChar char="o"/>
            </a:pPr>
            <a:r>
              <a:rPr lang="en-GB" sz="2800" dirty="0">
                <a:solidFill>
                  <a:schemeClr val="bg1"/>
                </a:solidFill>
              </a:rPr>
              <a:t>Mental Health Neuroimaging</a:t>
            </a:r>
          </a:p>
          <a:p>
            <a:pPr lvl="1" algn="l">
              <a:spcBef>
                <a:spcPts val="0"/>
              </a:spcBef>
              <a:buFont typeface="Courier New" panose="02070309020205020404" pitchFamily="49" charset="0"/>
              <a:buChar char="o"/>
            </a:pPr>
            <a:r>
              <a:rPr lang="en-GB" sz="2800" dirty="0" err="1">
                <a:solidFill>
                  <a:schemeClr val="bg1"/>
                </a:solidFill>
              </a:rPr>
              <a:t>Pediatric</a:t>
            </a:r>
            <a:r>
              <a:rPr lang="en-GB" sz="2800" dirty="0">
                <a:solidFill>
                  <a:schemeClr val="bg1"/>
                </a:solidFill>
              </a:rPr>
              <a:t> Neuroimaging</a:t>
            </a:r>
          </a:p>
          <a:p>
            <a:pPr lvl="1" algn="l">
              <a:spcBef>
                <a:spcPts val="0"/>
              </a:spcBef>
              <a:buFont typeface="Courier New" panose="02070309020205020404" pitchFamily="49" charset="0"/>
              <a:buChar char="o"/>
            </a:pPr>
            <a:r>
              <a:rPr lang="en-GB" sz="2800" dirty="0">
                <a:solidFill>
                  <a:schemeClr val="bg1"/>
                </a:solidFill>
              </a:rPr>
              <a:t>Head and Neck Imaging</a:t>
            </a:r>
          </a:p>
          <a:p>
            <a:pPr lvl="1" algn="l">
              <a:spcBef>
                <a:spcPts val="0"/>
              </a:spcBef>
              <a:buFont typeface="Courier New" panose="02070309020205020404" pitchFamily="49" charset="0"/>
              <a:buChar char="o"/>
            </a:pPr>
            <a:endParaRPr lang="en-GB" sz="2800" dirty="0">
              <a:solidFill>
                <a:schemeClr val="bg1"/>
              </a:solidFill>
            </a:endParaRPr>
          </a:p>
          <a:p>
            <a:pPr lvl="1" algn="l">
              <a:spcBef>
                <a:spcPts val="0"/>
              </a:spcBef>
              <a:buFont typeface="Courier New" panose="02070309020205020404" pitchFamily="49" charset="0"/>
              <a:buChar char="o"/>
            </a:pPr>
            <a:endParaRPr lang="en-GB" sz="2800" dirty="0">
              <a:solidFill>
                <a:schemeClr val="bg1"/>
              </a:solidFill>
            </a:endParaRPr>
          </a:p>
          <a:p>
            <a:pPr lvl="1" indent="0" algn="l">
              <a:spcBef>
                <a:spcPts val="0"/>
              </a:spcBef>
            </a:pPr>
            <a:endParaRPr lang="en-GB" sz="2800" dirty="0">
              <a:solidFill>
                <a:schemeClr val="bg1"/>
              </a:solidFill>
            </a:endParaRPr>
          </a:p>
          <a:p>
            <a:pPr lvl="1" algn="l">
              <a:spcBef>
                <a:spcPts val="0"/>
              </a:spcBef>
              <a:buFont typeface="Courier New" panose="02070309020205020404" pitchFamily="49" charset="0"/>
              <a:buChar char="o"/>
            </a:pPr>
            <a:r>
              <a:rPr lang="en-GB" sz="2800" dirty="0">
                <a:solidFill>
                  <a:schemeClr val="bg1"/>
                </a:solidFill>
              </a:rPr>
              <a:t>Spine Imaging &amp; Spine Image-Guided Interventions</a:t>
            </a:r>
          </a:p>
          <a:p>
            <a:pPr lvl="1" algn="l">
              <a:spcBef>
                <a:spcPts val="0"/>
              </a:spcBef>
              <a:buFont typeface="Courier New" panose="02070309020205020404" pitchFamily="49" charset="0"/>
              <a:buChar char="o"/>
            </a:pPr>
            <a:r>
              <a:rPr lang="en-GB" sz="2800" dirty="0" err="1">
                <a:solidFill>
                  <a:schemeClr val="bg1"/>
                </a:solidFill>
              </a:rPr>
              <a:t>Neurointervention</a:t>
            </a:r>
            <a:endParaRPr lang="en-GB" sz="2800" dirty="0">
              <a:solidFill>
                <a:schemeClr val="bg1"/>
              </a:solidFill>
            </a:endParaRPr>
          </a:p>
          <a:p>
            <a:pPr lvl="1" algn="l">
              <a:spcBef>
                <a:spcPts val="0"/>
              </a:spcBef>
              <a:buFont typeface="Courier New" panose="02070309020205020404" pitchFamily="49" charset="0"/>
              <a:buChar char="o"/>
            </a:pPr>
            <a:r>
              <a:rPr lang="en-GB" sz="2800" dirty="0">
                <a:solidFill>
                  <a:schemeClr val="bg1"/>
                </a:solidFill>
              </a:rPr>
              <a:t>Neuroimaging Physics/Functional Neuroimaging/</a:t>
            </a:r>
          </a:p>
          <a:p>
            <a:pPr lvl="1" indent="0" algn="l">
              <a:spcBef>
                <a:spcPts val="0"/>
              </a:spcBef>
            </a:pPr>
            <a:r>
              <a:rPr lang="en-GB" sz="2800" dirty="0">
                <a:solidFill>
                  <a:schemeClr val="bg1"/>
                </a:solidFill>
              </a:rPr>
              <a:t>     CT and MRI Technology</a:t>
            </a:r>
          </a:p>
          <a:p>
            <a:pPr lvl="1" algn="l">
              <a:spcBef>
                <a:spcPts val="0"/>
              </a:spcBef>
              <a:buFont typeface="Courier New" panose="02070309020205020404" pitchFamily="49" charset="0"/>
              <a:buChar char="o"/>
            </a:pPr>
            <a:r>
              <a:rPr lang="en-GB" sz="2800" dirty="0">
                <a:solidFill>
                  <a:schemeClr val="bg1"/>
                </a:solidFill>
              </a:rPr>
              <a:t>Molecular Neuroimaging/Nuclear Medicine</a:t>
            </a:r>
          </a:p>
          <a:p>
            <a:pPr lvl="1" algn="l">
              <a:spcBef>
                <a:spcPts val="0"/>
              </a:spcBef>
              <a:buFont typeface="Courier New" panose="02070309020205020404" pitchFamily="49" charset="0"/>
              <a:buChar char="o"/>
            </a:pPr>
            <a:r>
              <a:rPr lang="en-GB" sz="2800" dirty="0">
                <a:solidFill>
                  <a:schemeClr val="bg1"/>
                </a:solidFill>
              </a:rPr>
              <a:t>Health Policies/Quality Improvement/</a:t>
            </a:r>
          </a:p>
          <a:p>
            <a:pPr lvl="1" indent="0" algn="l">
              <a:spcBef>
                <a:spcPts val="0"/>
              </a:spcBef>
            </a:pPr>
            <a:r>
              <a:rPr lang="en-GB" sz="2800" dirty="0">
                <a:solidFill>
                  <a:schemeClr val="bg1"/>
                </a:solidFill>
              </a:rPr>
              <a:t>     Evidence-Based Neuroimaging</a:t>
            </a:r>
          </a:p>
          <a:p>
            <a:pPr lvl="1" algn="l">
              <a:spcBef>
                <a:spcPts val="0"/>
              </a:spcBef>
              <a:buFont typeface="Courier New" panose="02070309020205020404" pitchFamily="49" charset="0"/>
              <a:buChar char="o"/>
            </a:pPr>
            <a:r>
              <a:rPr lang="en-GB" sz="2800" dirty="0">
                <a:solidFill>
                  <a:schemeClr val="bg1"/>
                </a:solidFill>
              </a:rPr>
              <a:t>Artificial Intelligence</a:t>
            </a:r>
          </a:p>
          <a:p>
            <a:pPr marL="0" marR="0" indent="0" algn="l" defTabSz="2438338" rtl="0" fontAlgn="auto" latinLnBrk="0" hangingPunct="0">
              <a:lnSpc>
                <a:spcPct val="100000"/>
              </a:lnSpc>
              <a:spcBef>
                <a:spcPts val="0"/>
              </a:spcBef>
              <a:spcAft>
                <a:spcPts val="0"/>
              </a:spcAft>
              <a:buClrTx/>
              <a:buSzTx/>
              <a:buFontTx/>
              <a:buNone/>
              <a:tabLst/>
            </a:pPr>
            <a:endParaRPr kumimoji="0" lang="en-CH" sz="2800" b="0" i="0" u="none" strike="noStrike" cap="none" spc="0" normalizeH="0" baseline="0" dirty="0">
              <a:ln>
                <a:noFill/>
              </a:ln>
              <a:solidFill>
                <a:schemeClr val="bg1"/>
              </a:solidFill>
              <a:effectLst/>
              <a:uFillTx/>
              <a:latin typeface="+mn-lt"/>
              <a:ea typeface="+mn-ea"/>
              <a:cs typeface="+mn-cs"/>
              <a:sym typeface="Helvetica Neue"/>
            </a:endParaRP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60" name="Step 2"/>
          <p:cNvSpPr txBox="1">
            <a:spLocks noGrp="1"/>
          </p:cNvSpPr>
          <p:nvPr>
            <p:ph type="title"/>
          </p:nvPr>
        </p:nvSpPr>
        <p:spPr>
          <a:prstGeom prst="rect">
            <a:avLst/>
          </a:prstGeom>
        </p:spPr>
        <p:txBody>
          <a:bodyPr/>
          <a:lstStyle/>
          <a:p>
            <a:r>
              <a:rPr dirty="0"/>
              <a:t>Step 2</a:t>
            </a:r>
            <a:r>
              <a:rPr lang="en-US" dirty="0"/>
              <a:t> – Initial Review</a:t>
            </a:r>
            <a:endParaRPr dirty="0"/>
          </a:p>
        </p:txBody>
      </p:sp>
      <p:sp>
        <p:nvSpPr>
          <p:cNvPr id="161" name="Following the initial assessment by the editor-in-chief and deputy editor, the manuscript will be delegated to the relevant editorial team, comprising a senior editor and two associate editors. In the case of overlapping topics,  two pertinent teams can "/>
          <p:cNvSpPr txBox="1">
            <a:spLocks noGrp="1"/>
          </p:cNvSpPr>
          <p:nvPr>
            <p:ph type="body" idx="1"/>
          </p:nvPr>
        </p:nvSpPr>
        <p:spPr>
          <a:xfrm>
            <a:off x="1206500" y="2918467"/>
            <a:ext cx="21971000" cy="9263141"/>
          </a:xfrm>
          <a:prstGeom prst="rect">
            <a:avLst/>
          </a:prstGeom>
        </p:spPr>
        <p:txBody>
          <a:bodyPr>
            <a:normAutofit fontScale="92500" lnSpcReduction="20000"/>
          </a:bodyPr>
          <a:lstStyle/>
          <a:p>
            <a:r>
              <a:rPr lang="en-US" dirty="0"/>
              <a:t>The manuscript is assigned </a:t>
            </a:r>
            <a:r>
              <a:rPr dirty="0"/>
              <a:t>to the relevant </a:t>
            </a:r>
            <a:r>
              <a:rPr b="1" dirty="0"/>
              <a:t>editorial team</a:t>
            </a:r>
            <a:r>
              <a:rPr dirty="0"/>
              <a:t>, comprising </a:t>
            </a:r>
            <a:r>
              <a:rPr b="1" dirty="0"/>
              <a:t>a senior editor</a:t>
            </a:r>
            <a:r>
              <a:rPr dirty="0"/>
              <a:t> and </a:t>
            </a:r>
            <a:r>
              <a:rPr b="1" dirty="0"/>
              <a:t>two associate editors</a:t>
            </a:r>
            <a:r>
              <a:rPr dirty="0"/>
              <a:t>. </a:t>
            </a:r>
            <a:endParaRPr lang="en-US" dirty="0"/>
          </a:p>
          <a:p>
            <a:r>
              <a:rPr lang="en-US" dirty="0"/>
              <a:t>For manuscripts with</a:t>
            </a:r>
            <a:r>
              <a:rPr dirty="0"/>
              <a:t> </a:t>
            </a:r>
            <a:r>
              <a:rPr b="1" dirty="0"/>
              <a:t>overlapping topics</a:t>
            </a:r>
            <a:r>
              <a:rPr lang="en-US" b="1" dirty="0"/>
              <a:t> </a:t>
            </a:r>
            <a:r>
              <a:rPr lang="en-US" dirty="0"/>
              <a:t>(for instance neurovascular and AI)</a:t>
            </a:r>
            <a:r>
              <a:rPr dirty="0"/>
              <a:t>, </a:t>
            </a:r>
            <a:r>
              <a:rPr b="1" dirty="0"/>
              <a:t>two </a:t>
            </a:r>
            <a:r>
              <a:rPr lang="en-US" b="1" dirty="0"/>
              <a:t>relevant editorial</a:t>
            </a:r>
            <a:r>
              <a:rPr b="1" dirty="0"/>
              <a:t> teams</a:t>
            </a:r>
            <a:r>
              <a:rPr dirty="0"/>
              <a:t> </a:t>
            </a:r>
            <a:r>
              <a:rPr lang="en-US" dirty="0"/>
              <a:t>are </a:t>
            </a:r>
            <a:r>
              <a:rPr dirty="0"/>
              <a:t>assigned.</a:t>
            </a:r>
            <a:endParaRPr lang="en-US" dirty="0"/>
          </a:p>
          <a:p>
            <a:r>
              <a:rPr lang="en-GB" dirty="0"/>
              <a:t>The editor-in-chief and the deputy editor will be informed when a manuscript is assigned to an editorial team.</a:t>
            </a:r>
            <a:endParaRPr dirty="0"/>
          </a:p>
          <a:p>
            <a:r>
              <a:rPr dirty="0"/>
              <a:t>Following a collaborative discussion</a:t>
            </a:r>
            <a:r>
              <a:rPr lang="en-US" dirty="0"/>
              <a:t>, a decision of sending the manuscript for reviews or upfront rejection is made within </a:t>
            </a:r>
            <a:r>
              <a:rPr lang="en-US" b="1" dirty="0">
                <a:highlight>
                  <a:srgbClr val="FFFF00"/>
                </a:highlight>
              </a:rPr>
              <a:t>3 business days</a:t>
            </a:r>
            <a:r>
              <a:rPr lang="en-US" dirty="0"/>
              <a:t>. </a:t>
            </a:r>
          </a:p>
          <a:p>
            <a:r>
              <a:rPr lang="en-US" dirty="0"/>
              <a:t>The </a:t>
            </a:r>
            <a:r>
              <a:rPr lang="en-GB" dirty="0"/>
              <a:t>editor-in-chief and the deputy editor are invited to participate in the collaborative discussion at the discretion of the senior and associate editors.</a:t>
            </a:r>
            <a:endParaRPr lang="en-US" dirty="0"/>
          </a:p>
          <a:p>
            <a:r>
              <a:rPr lang="en-US" dirty="0"/>
              <a:t>The senior and associate editors internally decide who is the “</a:t>
            </a:r>
            <a:r>
              <a:rPr b="1" dirty="0"/>
              <a:t>handling editor</a:t>
            </a:r>
            <a:r>
              <a:rPr lang="en-US" b="1" dirty="0"/>
              <a:t>"</a:t>
            </a:r>
            <a:r>
              <a:rPr dirty="0"/>
              <a:t> </a:t>
            </a:r>
            <a:r>
              <a:rPr lang="en-US" dirty="0"/>
              <a:t>for the manuscript being reviewed</a:t>
            </a:r>
            <a:r>
              <a:rPr dirty="0"/>
              <a:t>.</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60" name="Step 2"/>
          <p:cNvSpPr txBox="1">
            <a:spLocks noGrp="1"/>
          </p:cNvSpPr>
          <p:nvPr>
            <p:ph type="title"/>
          </p:nvPr>
        </p:nvSpPr>
        <p:spPr>
          <a:prstGeom prst="rect">
            <a:avLst/>
          </a:prstGeom>
        </p:spPr>
        <p:txBody>
          <a:bodyPr/>
          <a:lstStyle/>
          <a:p>
            <a:r>
              <a:rPr dirty="0"/>
              <a:t>Step </a:t>
            </a:r>
            <a:r>
              <a:rPr lang="en-US" dirty="0"/>
              <a:t>3a – Upfront Rejection</a:t>
            </a:r>
            <a:endParaRPr dirty="0"/>
          </a:p>
        </p:txBody>
      </p:sp>
      <p:sp>
        <p:nvSpPr>
          <p:cNvPr id="161" name="Following the initial assessment by the editor-in-chief and deputy editor, the manuscript will be delegated to the relevant editorial team, comprising a senior editor and two associate editors. In the case of overlapping topics,  two pertinent teams can "/>
          <p:cNvSpPr txBox="1">
            <a:spLocks noGrp="1"/>
          </p:cNvSpPr>
          <p:nvPr>
            <p:ph type="body" idx="1"/>
          </p:nvPr>
        </p:nvSpPr>
        <p:spPr>
          <a:xfrm>
            <a:off x="962891" y="2793776"/>
            <a:ext cx="22645254" cy="9263141"/>
          </a:xfrm>
          <a:prstGeom prst="rect">
            <a:avLst/>
          </a:prstGeom>
        </p:spPr>
        <p:txBody>
          <a:bodyPr>
            <a:normAutofit lnSpcReduction="10000"/>
          </a:bodyPr>
          <a:lstStyle/>
          <a:p>
            <a:r>
              <a:rPr lang="en-US" dirty="0"/>
              <a:t>If the manuscript:</a:t>
            </a:r>
          </a:p>
          <a:p>
            <a:pPr lvl="1">
              <a:spcBef>
                <a:spcPts val="0"/>
              </a:spcBef>
              <a:buFont typeface="Courier New" panose="02070309020205020404" pitchFamily="49" charset="0"/>
              <a:buChar char="o"/>
            </a:pPr>
            <a:r>
              <a:rPr lang="en-US" dirty="0"/>
              <a:t>is felt not to be a good fit for AJNR, </a:t>
            </a:r>
          </a:p>
          <a:p>
            <a:pPr lvl="1">
              <a:spcBef>
                <a:spcPts val="0"/>
              </a:spcBef>
              <a:buFont typeface="Courier New" panose="02070309020205020404" pitchFamily="49" charset="0"/>
              <a:buChar char="o"/>
            </a:pPr>
            <a:r>
              <a:rPr lang="en-US" dirty="0"/>
              <a:t>is not original compared to other articles already published in the literature,</a:t>
            </a:r>
          </a:p>
          <a:p>
            <a:pPr lvl="1">
              <a:spcBef>
                <a:spcPts val="0"/>
              </a:spcBef>
              <a:buFont typeface="Courier New" panose="02070309020205020404" pitchFamily="49" charset="0"/>
              <a:buChar char="o"/>
            </a:pPr>
            <a:r>
              <a:rPr lang="en-US" dirty="0"/>
              <a:t>presents serious methodological flaws</a:t>
            </a:r>
            <a:r>
              <a:rPr dirty="0"/>
              <a:t>, </a:t>
            </a:r>
            <a:endParaRPr lang="en-US" dirty="0"/>
          </a:p>
          <a:p>
            <a:pPr lvl="1">
              <a:spcBef>
                <a:spcPts val="0"/>
              </a:spcBef>
              <a:buFont typeface="Courier New" panose="02070309020205020404" pitchFamily="49" charset="0"/>
              <a:buChar char="o"/>
            </a:pPr>
            <a:r>
              <a:rPr lang="en-GB" dirty="0"/>
              <a:t>is likely to receive negative reviews as per t</a:t>
            </a:r>
            <a:r>
              <a:rPr lang="en-CH" dirty="0"/>
              <a:t>he senior and associate editors,</a:t>
            </a:r>
          </a:p>
          <a:p>
            <a:pPr marL="0" indent="0">
              <a:spcBef>
                <a:spcPts val="0"/>
              </a:spcBef>
              <a:buNone/>
            </a:pPr>
            <a:r>
              <a:rPr lang="en-GB" dirty="0"/>
              <a:t>    the </a:t>
            </a:r>
            <a:r>
              <a:rPr lang="en-GB" b="1" dirty="0"/>
              <a:t>handling editor </a:t>
            </a:r>
            <a:r>
              <a:rPr lang="en-GB" dirty="0"/>
              <a:t>composes a rejection letter (</a:t>
            </a:r>
            <a:r>
              <a:rPr lang="en-GB" b="1" dirty="0"/>
              <a:t>templates available</a:t>
            </a:r>
            <a:r>
              <a:rPr lang="en-GB" dirty="0"/>
              <a:t>)</a:t>
            </a:r>
          </a:p>
          <a:p>
            <a:pPr marL="0" indent="0">
              <a:spcBef>
                <a:spcPts val="0"/>
              </a:spcBef>
              <a:buNone/>
            </a:pPr>
            <a:r>
              <a:rPr lang="en-GB" dirty="0"/>
              <a:t>    </a:t>
            </a:r>
            <a:r>
              <a:rPr lang="en-GB" b="1" i="1" dirty="0">
                <a:solidFill>
                  <a:srgbClr val="0432FF"/>
                </a:solidFill>
              </a:rPr>
              <a:t>informing the authors and explaining the rationale for the upfront rejection</a:t>
            </a:r>
          </a:p>
          <a:p>
            <a:pPr marL="0" indent="0">
              <a:spcBef>
                <a:spcPts val="0"/>
              </a:spcBef>
              <a:buNone/>
            </a:pPr>
            <a:r>
              <a:rPr lang="en-GB" b="1" i="1" dirty="0">
                <a:solidFill>
                  <a:srgbClr val="0432FF"/>
                </a:solidFill>
              </a:rPr>
              <a:t>    (very important that the letter addresses these points)</a:t>
            </a:r>
            <a:r>
              <a:rPr lang="en-GB" dirty="0"/>
              <a:t>.</a:t>
            </a:r>
            <a:endParaRPr lang="en-CH" dirty="0"/>
          </a:p>
          <a:p>
            <a:r>
              <a:rPr lang="en-US" dirty="0"/>
              <a:t>Upfront rejections are expected to represent </a:t>
            </a:r>
            <a:r>
              <a:rPr lang="en-US" b="1" dirty="0"/>
              <a:t>approximately 30% of manuscripts</a:t>
            </a:r>
            <a:r>
              <a:rPr lang="en-US" dirty="0"/>
              <a:t> submitted to AJNR.</a:t>
            </a:r>
          </a:p>
          <a:p>
            <a:r>
              <a:rPr lang="en-US" dirty="0"/>
              <a:t>T</a:t>
            </a:r>
            <a:r>
              <a:rPr dirty="0"/>
              <a:t>he rejection letter </a:t>
            </a:r>
            <a:r>
              <a:rPr lang="en-US" dirty="0"/>
              <a:t>is sent to the </a:t>
            </a:r>
            <a:r>
              <a:rPr lang="en-US" b="1" dirty="0"/>
              <a:t>authors</a:t>
            </a:r>
            <a:r>
              <a:rPr lang="en-US" dirty="0"/>
              <a:t>. A copy is sent to the other </a:t>
            </a:r>
            <a:r>
              <a:rPr lang="en-US" b="1" dirty="0"/>
              <a:t>senior/associate editors </a:t>
            </a:r>
            <a:r>
              <a:rPr lang="en-US" dirty="0"/>
              <a:t>of the team in charge of the article, as well as </a:t>
            </a:r>
            <a:r>
              <a:rPr dirty="0"/>
              <a:t>to the </a:t>
            </a:r>
            <a:r>
              <a:rPr b="1" dirty="0"/>
              <a:t>editor-in-chief</a:t>
            </a:r>
            <a:r>
              <a:rPr lang="en-US" b="1" dirty="0"/>
              <a:t> </a:t>
            </a:r>
            <a:r>
              <a:rPr lang="en-US" dirty="0"/>
              <a:t>and</a:t>
            </a:r>
            <a:r>
              <a:rPr b="1" dirty="0"/>
              <a:t> deputy editor</a:t>
            </a:r>
            <a:r>
              <a:rPr dirty="0"/>
              <a:t>.</a:t>
            </a:r>
          </a:p>
        </p:txBody>
      </p:sp>
    </p:spTree>
    <p:extLst>
      <p:ext uri="{BB962C8B-B14F-4D97-AF65-F5344CB8AC3E}">
        <p14:creationId xmlns:p14="http://schemas.microsoft.com/office/powerpoint/2010/main" val="2776616750"/>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63" name="Step 3"/>
          <p:cNvSpPr txBox="1">
            <a:spLocks noGrp="1"/>
          </p:cNvSpPr>
          <p:nvPr>
            <p:ph type="title"/>
          </p:nvPr>
        </p:nvSpPr>
        <p:spPr>
          <a:prstGeom prst="rect">
            <a:avLst/>
          </a:prstGeom>
        </p:spPr>
        <p:txBody>
          <a:bodyPr/>
          <a:lstStyle/>
          <a:p>
            <a:r>
              <a:rPr dirty="0"/>
              <a:t>Step 3</a:t>
            </a:r>
            <a:r>
              <a:rPr lang="en-US" dirty="0"/>
              <a:t>b – Peer Review</a:t>
            </a:r>
            <a:endParaRPr dirty="0"/>
          </a:p>
        </p:txBody>
      </p:sp>
      <p:sp>
        <p:nvSpPr>
          <p:cNvPr id="164" name="If the editorial team decides to move forward with the peer review, the handling editor will invite 5 peer reviewers from the pool of reviewers assigned to that subsection, with each subsection having its own group of dedicated reviewers. Once 3 reviewer"/>
          <p:cNvSpPr txBox="1">
            <a:spLocks noGrp="1"/>
          </p:cNvSpPr>
          <p:nvPr>
            <p:ph type="body" idx="1"/>
          </p:nvPr>
        </p:nvSpPr>
        <p:spPr>
          <a:xfrm>
            <a:off x="1206500" y="3292541"/>
            <a:ext cx="21971000" cy="8256012"/>
          </a:xfrm>
          <a:prstGeom prst="rect">
            <a:avLst/>
          </a:prstGeom>
        </p:spPr>
        <p:txBody>
          <a:bodyPr>
            <a:normAutofit/>
          </a:bodyPr>
          <a:lstStyle/>
          <a:p>
            <a:r>
              <a:rPr dirty="0"/>
              <a:t>If the editorial team decides to move forward with the peer review, the </a:t>
            </a:r>
            <a:r>
              <a:rPr b="1" dirty="0"/>
              <a:t>handling editor </a:t>
            </a:r>
            <a:r>
              <a:rPr lang="en-US" dirty="0"/>
              <a:t>invites </a:t>
            </a:r>
            <a:r>
              <a:rPr b="1" dirty="0"/>
              <a:t>5</a:t>
            </a:r>
            <a:r>
              <a:rPr dirty="0"/>
              <a:t> </a:t>
            </a:r>
            <a:r>
              <a:rPr b="1" dirty="0"/>
              <a:t>peer reviewers</a:t>
            </a:r>
            <a:r>
              <a:rPr dirty="0"/>
              <a:t> from the pool of reviewers assigned to that subsection, with </a:t>
            </a:r>
            <a:r>
              <a:rPr b="1" dirty="0"/>
              <a:t>each subsection having its own group of dedicated reviewers</a:t>
            </a:r>
            <a:r>
              <a:rPr dirty="0"/>
              <a:t>. </a:t>
            </a:r>
            <a:endParaRPr lang="en-US" dirty="0"/>
          </a:p>
          <a:p>
            <a:r>
              <a:rPr lang="en-GB" dirty="0"/>
              <a:t>For manuscripts with </a:t>
            </a:r>
            <a:r>
              <a:rPr lang="en-GB" b="1" dirty="0"/>
              <a:t>overlapping topics </a:t>
            </a:r>
            <a:r>
              <a:rPr lang="en-GB" dirty="0"/>
              <a:t>(for instance neurovascular and AI), when </a:t>
            </a:r>
            <a:r>
              <a:rPr lang="en-GB" b="1" dirty="0"/>
              <a:t>two relevant editorial teams</a:t>
            </a:r>
            <a:r>
              <a:rPr lang="en-GB" dirty="0"/>
              <a:t> are assigned, and 2-3 reviewers are invited from </a:t>
            </a:r>
            <a:r>
              <a:rPr lang="en-GB" b="1" dirty="0"/>
              <a:t>each subsection</a:t>
            </a:r>
            <a:r>
              <a:rPr lang="en-GB" dirty="0"/>
              <a:t>.</a:t>
            </a:r>
            <a:endParaRPr lang="en-US" dirty="0"/>
          </a:p>
          <a:p>
            <a:r>
              <a:rPr lang="en-US" dirty="0"/>
              <a:t>The goal is to have</a:t>
            </a:r>
            <a:r>
              <a:rPr dirty="0"/>
              <a:t> </a:t>
            </a:r>
            <a:r>
              <a:rPr b="1" dirty="0"/>
              <a:t>3 reviewers</a:t>
            </a:r>
            <a:r>
              <a:rPr dirty="0"/>
              <a:t> agree to </a:t>
            </a:r>
            <a:r>
              <a:rPr lang="en-US" dirty="0"/>
              <a:t>review the manuscript.</a:t>
            </a:r>
          </a:p>
          <a:p>
            <a:r>
              <a:rPr lang="en-US" dirty="0"/>
              <a:t>The </a:t>
            </a:r>
            <a:r>
              <a:rPr lang="en-US" b="1" dirty="0"/>
              <a:t>reviewers</a:t>
            </a:r>
            <a:r>
              <a:rPr lang="en-US" dirty="0"/>
              <a:t> are expected to perform their review within </a:t>
            </a:r>
            <a:r>
              <a:rPr lang="en-US" b="1" dirty="0">
                <a:highlight>
                  <a:srgbClr val="FFFF00"/>
                </a:highlight>
              </a:rPr>
              <a:t>10 business days</a:t>
            </a:r>
            <a:r>
              <a:rPr lang="en-US" dirty="0"/>
              <a:t>.</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69" name="Step 4"/>
          <p:cNvSpPr txBox="1">
            <a:spLocks noGrp="1"/>
          </p:cNvSpPr>
          <p:nvPr>
            <p:ph type="title"/>
          </p:nvPr>
        </p:nvSpPr>
        <p:spPr>
          <a:prstGeom prst="rect">
            <a:avLst/>
          </a:prstGeom>
        </p:spPr>
        <p:txBody>
          <a:bodyPr/>
          <a:lstStyle/>
          <a:p>
            <a:r>
              <a:rPr dirty="0"/>
              <a:t>Step 4</a:t>
            </a:r>
            <a:r>
              <a:rPr lang="en-US" dirty="0"/>
              <a:t> - Decision</a:t>
            </a:r>
            <a:endParaRPr dirty="0"/>
          </a:p>
        </p:txBody>
      </p:sp>
      <p:sp>
        <p:nvSpPr>
          <p:cNvPr id="170" name="After receiving the reports from the 3 peer reviewers, the handling editor reviews the reports and consults with other members of the editorial team, and a decision will be made. If necessary, they can also consult the editor-in-chief and the deputy edit"/>
          <p:cNvSpPr txBox="1">
            <a:spLocks noGrp="1"/>
          </p:cNvSpPr>
          <p:nvPr>
            <p:ph type="body" idx="1"/>
          </p:nvPr>
        </p:nvSpPr>
        <p:spPr>
          <a:xfrm>
            <a:off x="1206500" y="3158836"/>
            <a:ext cx="21971000" cy="9345680"/>
          </a:xfrm>
          <a:prstGeom prst="rect">
            <a:avLst/>
          </a:prstGeom>
        </p:spPr>
        <p:txBody>
          <a:bodyPr>
            <a:normAutofit fontScale="77500" lnSpcReduction="20000"/>
          </a:bodyPr>
          <a:lstStyle/>
          <a:p>
            <a:r>
              <a:rPr dirty="0"/>
              <a:t>After receiving the reports from </a:t>
            </a:r>
            <a:r>
              <a:rPr lang="en-US" b="1" dirty="0"/>
              <a:t>at least 2</a:t>
            </a:r>
            <a:r>
              <a:rPr b="1" dirty="0"/>
              <a:t> peer reviewers</a:t>
            </a:r>
            <a:r>
              <a:rPr dirty="0"/>
              <a:t>, the </a:t>
            </a:r>
            <a:r>
              <a:rPr b="1" dirty="0"/>
              <a:t>handling editor </a:t>
            </a:r>
            <a:r>
              <a:rPr lang="en-US" dirty="0"/>
              <a:t>carefully reads</a:t>
            </a:r>
            <a:r>
              <a:rPr dirty="0"/>
              <a:t> the re</a:t>
            </a:r>
            <a:r>
              <a:rPr lang="en-US" dirty="0"/>
              <a:t>views</a:t>
            </a:r>
            <a:r>
              <a:rPr dirty="0"/>
              <a:t> and consults with </a:t>
            </a:r>
            <a:r>
              <a:rPr b="1" dirty="0"/>
              <a:t>other members of the editorial team</a:t>
            </a:r>
            <a:r>
              <a:rPr lang="en-US" dirty="0"/>
              <a:t> to make a decision</a:t>
            </a:r>
            <a:r>
              <a:rPr dirty="0"/>
              <a:t>. </a:t>
            </a:r>
            <a:endParaRPr lang="en-US" dirty="0"/>
          </a:p>
          <a:p>
            <a:r>
              <a:rPr lang="en-US" dirty="0"/>
              <a:t>At their discretion, the editorial team </a:t>
            </a:r>
            <a:r>
              <a:rPr dirty="0"/>
              <a:t>can also consult </a:t>
            </a:r>
            <a:r>
              <a:rPr lang="en-US" dirty="0"/>
              <a:t>with </a:t>
            </a:r>
            <a:r>
              <a:rPr dirty="0"/>
              <a:t>the </a:t>
            </a:r>
            <a:r>
              <a:rPr b="1" dirty="0"/>
              <a:t>editor-in-chief</a:t>
            </a:r>
            <a:r>
              <a:rPr dirty="0"/>
              <a:t> and the </a:t>
            </a:r>
            <a:r>
              <a:rPr b="1" dirty="0"/>
              <a:t>deputy editor </a:t>
            </a:r>
            <a:r>
              <a:rPr dirty="0"/>
              <a:t>for further insights.</a:t>
            </a:r>
          </a:p>
          <a:p>
            <a:r>
              <a:rPr dirty="0"/>
              <a:t>The potential outcomes of this process are: "</a:t>
            </a:r>
            <a:r>
              <a:rPr b="1" dirty="0"/>
              <a:t>Acceptance</a:t>
            </a:r>
            <a:r>
              <a:rPr dirty="0"/>
              <a:t>", "</a:t>
            </a:r>
            <a:r>
              <a:rPr b="1" dirty="0"/>
              <a:t>Further Minor/Major Revision</a:t>
            </a:r>
            <a:r>
              <a:rPr dirty="0"/>
              <a:t>", or "</a:t>
            </a:r>
            <a:r>
              <a:rPr b="1" dirty="0"/>
              <a:t>Rejection</a:t>
            </a:r>
            <a:r>
              <a:rPr dirty="0"/>
              <a:t>".</a:t>
            </a:r>
            <a:endParaRPr lang="en-US" dirty="0"/>
          </a:p>
          <a:p>
            <a:r>
              <a:rPr lang="en-GB" dirty="0"/>
              <a:t>The </a:t>
            </a:r>
            <a:r>
              <a:rPr lang="en-GB" b="1" dirty="0"/>
              <a:t>handling editor </a:t>
            </a:r>
            <a:r>
              <a:rPr lang="en-GB" dirty="0"/>
              <a:t>composes a decision letter informing the authors (</a:t>
            </a:r>
            <a:r>
              <a:rPr lang="en-GB" b="1" dirty="0"/>
              <a:t>templates available</a:t>
            </a:r>
            <a:r>
              <a:rPr lang="en-GB" dirty="0"/>
              <a:t>).</a:t>
            </a:r>
          </a:p>
          <a:p>
            <a:r>
              <a:rPr lang="en-GB" b="1" dirty="0">
                <a:solidFill>
                  <a:srgbClr val="0432FF"/>
                </a:solidFill>
              </a:rPr>
              <a:t>In their decision letter, the handling editor needs to filter the reviewers’ comments to ensure relevancy and consistency amongst the different reviewers. The handling editor should guide the authors in terms of how to address the reviewers’ comments (very important!)</a:t>
            </a:r>
          </a:p>
          <a:p>
            <a:r>
              <a:rPr lang="en-GB" b="1" dirty="0">
                <a:solidFill>
                  <a:srgbClr val="0432FF"/>
                </a:solidFill>
              </a:rPr>
              <a:t>In case of rejection, the handling editor needs to summarize the rationale for rejection (very important!)</a:t>
            </a:r>
          </a:p>
          <a:p>
            <a:r>
              <a:rPr lang="en-GB" dirty="0"/>
              <a:t>The decision letter is sent to the </a:t>
            </a:r>
            <a:r>
              <a:rPr lang="en-GB" b="1" dirty="0"/>
              <a:t>authors</a:t>
            </a:r>
            <a:r>
              <a:rPr lang="en-GB" dirty="0"/>
              <a:t>. A copy is sent to the other </a:t>
            </a:r>
            <a:r>
              <a:rPr lang="en-GB" b="1" dirty="0"/>
              <a:t>senior/associate editors </a:t>
            </a:r>
            <a:r>
              <a:rPr lang="en-GB" dirty="0"/>
              <a:t>of the team in charge of the article, as well as to the </a:t>
            </a:r>
            <a:r>
              <a:rPr lang="en-GB" b="1" dirty="0"/>
              <a:t>editor-in-chief </a:t>
            </a:r>
            <a:r>
              <a:rPr lang="en-GB" dirty="0"/>
              <a:t>and</a:t>
            </a:r>
            <a:r>
              <a:rPr lang="en-GB" b="1" dirty="0"/>
              <a:t> deputy editor</a:t>
            </a:r>
            <a:r>
              <a:rPr lang="en-GB" dirty="0"/>
              <a:t>.</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175" name="Step 5"/>
          <p:cNvSpPr txBox="1">
            <a:spLocks noGrp="1"/>
          </p:cNvSpPr>
          <p:nvPr>
            <p:ph type="title"/>
          </p:nvPr>
        </p:nvSpPr>
        <p:spPr>
          <a:prstGeom prst="rect">
            <a:avLst/>
          </a:prstGeom>
        </p:spPr>
        <p:txBody>
          <a:bodyPr/>
          <a:lstStyle/>
          <a:p>
            <a:r>
              <a:rPr lang="en-US" dirty="0">
                <a:solidFill>
                  <a:srgbClr val="FF0000"/>
                </a:solidFill>
              </a:rPr>
              <a:t>Statistical Reviews</a:t>
            </a:r>
            <a:endParaRPr dirty="0">
              <a:solidFill>
                <a:srgbClr val="FF0000"/>
              </a:solidFill>
            </a:endParaRPr>
          </a:p>
        </p:txBody>
      </p:sp>
      <p:sp>
        <p:nvSpPr>
          <p:cNvPr id="176" name="The handling editor will draft a letter detailing the decision and outlining any necessary next steps, if applicable, to be sent to the editor-in-chief, the deputy editor, and the authors."/>
          <p:cNvSpPr txBox="1">
            <a:spLocks noGrp="1"/>
          </p:cNvSpPr>
          <p:nvPr>
            <p:ph type="body" idx="1"/>
          </p:nvPr>
        </p:nvSpPr>
        <p:spPr>
          <a:xfrm>
            <a:off x="1206500" y="3158836"/>
            <a:ext cx="21971000" cy="9345680"/>
          </a:xfrm>
          <a:prstGeom prst="rect">
            <a:avLst/>
          </a:prstGeom>
        </p:spPr>
        <p:txBody>
          <a:bodyPr>
            <a:normAutofit fontScale="92500" lnSpcReduction="10000"/>
          </a:bodyPr>
          <a:lstStyle/>
          <a:p>
            <a:pPr marL="0" indent="0">
              <a:buNone/>
            </a:pPr>
            <a:r>
              <a:rPr lang="en-US" dirty="0"/>
              <a:t>Three scenarios exist for statistical reviews based on the </a:t>
            </a:r>
            <a:r>
              <a:rPr lang="en-US" b="1" dirty="0"/>
              <a:t>type of statistical methods used in the article</a:t>
            </a:r>
            <a:r>
              <a:rPr lang="en-US" dirty="0"/>
              <a:t> and based on the </a:t>
            </a:r>
            <a:r>
              <a:rPr lang="en-US" b="1" dirty="0"/>
              <a:t>assessment of the senior/associate editors</a:t>
            </a:r>
            <a:r>
              <a:rPr lang="en-US" dirty="0"/>
              <a:t>:</a:t>
            </a:r>
          </a:p>
          <a:p>
            <a:r>
              <a:rPr lang="en-US" b="1" dirty="0">
                <a:solidFill>
                  <a:srgbClr val="FF0000"/>
                </a:solidFill>
              </a:rPr>
              <a:t>Scenario #1: Primary Statistical Review</a:t>
            </a:r>
          </a:p>
          <a:p>
            <a:pPr lvl="1">
              <a:spcBef>
                <a:spcPts val="0"/>
              </a:spcBef>
              <a:buFont typeface="Courier New" panose="02070309020205020404" pitchFamily="49" charset="0"/>
              <a:buChar char="o"/>
            </a:pPr>
            <a:r>
              <a:rPr lang="en-GB" sz="4800" dirty="0"/>
              <a:t>Clinical trials with prospective data collection</a:t>
            </a:r>
          </a:p>
          <a:p>
            <a:pPr lvl="1">
              <a:spcBef>
                <a:spcPts val="0"/>
              </a:spcBef>
              <a:buFont typeface="Courier New" panose="02070309020205020404" pitchFamily="49" charset="0"/>
              <a:buChar char="o"/>
            </a:pPr>
            <a:r>
              <a:rPr lang="en-GB" sz="4800" dirty="0"/>
              <a:t>Multivariable regression methods</a:t>
            </a:r>
          </a:p>
          <a:p>
            <a:r>
              <a:rPr lang="en-US" b="1" dirty="0">
                <a:solidFill>
                  <a:srgbClr val="FF0000"/>
                </a:solidFill>
              </a:rPr>
              <a:t>Scenario #2: Secondary Statistical Review</a:t>
            </a:r>
          </a:p>
          <a:p>
            <a:pPr lvl="1">
              <a:spcBef>
                <a:spcPts val="0"/>
              </a:spcBef>
              <a:buFont typeface="Courier New" panose="02070309020205020404" pitchFamily="49" charset="0"/>
              <a:buChar char="o"/>
            </a:pPr>
            <a:r>
              <a:rPr lang="en-GB" sz="4800" dirty="0"/>
              <a:t>Meta analyses</a:t>
            </a:r>
          </a:p>
          <a:p>
            <a:pPr lvl="1">
              <a:spcBef>
                <a:spcPts val="0"/>
              </a:spcBef>
              <a:buFont typeface="Courier New" panose="02070309020205020404" pitchFamily="49" charset="0"/>
              <a:buChar char="o"/>
            </a:pPr>
            <a:r>
              <a:rPr lang="en-GB" sz="4800" dirty="0"/>
              <a:t>Measures of diagnostic accuracy (AUC, sensitivity, specificity, etc.)</a:t>
            </a:r>
          </a:p>
          <a:p>
            <a:pPr lvl="1">
              <a:spcBef>
                <a:spcPts val="0"/>
              </a:spcBef>
              <a:buFont typeface="Courier New" panose="02070309020205020404" pitchFamily="49" charset="0"/>
              <a:buChar char="o"/>
            </a:pPr>
            <a:r>
              <a:rPr lang="en-GB" sz="4800" dirty="0"/>
              <a:t>Machine learning or AI methods (e.g. deep learning, neural networks, etc.)</a:t>
            </a:r>
          </a:p>
          <a:p>
            <a:pPr lvl="1">
              <a:spcBef>
                <a:spcPts val="0"/>
              </a:spcBef>
              <a:buFont typeface="Courier New" panose="02070309020205020404" pitchFamily="49" charset="0"/>
              <a:buChar char="o"/>
            </a:pPr>
            <a:r>
              <a:rPr lang="en-GB" dirty="0"/>
              <a:t>At the discretion of the senior/associate editors</a:t>
            </a:r>
            <a:endParaRPr lang="en-GB" sz="4800" dirty="0"/>
          </a:p>
          <a:p>
            <a:r>
              <a:rPr lang="en-US" b="1" dirty="0">
                <a:solidFill>
                  <a:srgbClr val="FF0000"/>
                </a:solidFill>
              </a:rPr>
              <a:t>Scenario #3: No Statistical Review</a:t>
            </a:r>
          </a:p>
          <a:p>
            <a:pPr lvl="1">
              <a:spcBef>
                <a:spcPts val="0"/>
              </a:spcBef>
              <a:buFont typeface="Courier New" panose="02070309020205020404" pitchFamily="49" charset="0"/>
              <a:buChar char="o"/>
            </a:pPr>
            <a:r>
              <a:rPr lang="en-GB" sz="4800" dirty="0"/>
              <a:t>Simple descriptive statistics</a:t>
            </a:r>
          </a:p>
          <a:p>
            <a:pPr lvl="1">
              <a:spcBef>
                <a:spcPts val="0"/>
              </a:spcBef>
              <a:buFont typeface="Courier New" panose="02070309020205020404" pitchFamily="49" charset="0"/>
              <a:buChar char="o"/>
            </a:pPr>
            <a:r>
              <a:rPr lang="en-GB" dirty="0"/>
              <a:t>Rejected articles</a:t>
            </a:r>
            <a:endParaRPr lang="en-GB" sz="4800" dirty="0"/>
          </a:p>
          <a:p>
            <a:endParaRPr lang="en-US" dirty="0"/>
          </a:p>
          <a:p>
            <a:endParaRPr lang="en-US" dirty="0"/>
          </a:p>
          <a:p>
            <a:endParaRPr dirty="0"/>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163" name="Step 3"/>
          <p:cNvSpPr txBox="1">
            <a:spLocks noGrp="1"/>
          </p:cNvSpPr>
          <p:nvPr>
            <p:ph type="title"/>
          </p:nvPr>
        </p:nvSpPr>
        <p:spPr>
          <a:prstGeom prst="rect">
            <a:avLst/>
          </a:prstGeom>
        </p:spPr>
        <p:txBody>
          <a:bodyPr>
            <a:noAutofit/>
          </a:bodyPr>
          <a:lstStyle/>
          <a:p>
            <a:r>
              <a:rPr lang="en-US" sz="6000" dirty="0">
                <a:solidFill>
                  <a:srgbClr val="FF0000"/>
                </a:solidFill>
              </a:rPr>
              <a:t>Statistical Scenario #1: </a:t>
            </a:r>
            <a:br>
              <a:rPr lang="en-US" sz="6000" dirty="0">
                <a:solidFill>
                  <a:srgbClr val="FF0000"/>
                </a:solidFill>
              </a:rPr>
            </a:br>
            <a:r>
              <a:rPr lang="en-US" sz="6000" dirty="0">
                <a:solidFill>
                  <a:srgbClr val="FF0000"/>
                </a:solidFill>
              </a:rPr>
              <a:t>Primary Statistical Review</a:t>
            </a:r>
            <a:br>
              <a:rPr lang="en-US" sz="6000" dirty="0"/>
            </a:br>
            <a:br>
              <a:rPr lang="en-US" sz="6000" dirty="0"/>
            </a:br>
            <a:r>
              <a:rPr sz="6000" dirty="0"/>
              <a:t>Step 3</a:t>
            </a:r>
            <a:r>
              <a:rPr lang="en-US" sz="6000" dirty="0"/>
              <a:t>b – Peer Review</a:t>
            </a:r>
            <a:endParaRPr sz="6000" dirty="0"/>
          </a:p>
        </p:txBody>
      </p:sp>
      <p:sp>
        <p:nvSpPr>
          <p:cNvPr id="164" name="If the editorial team decides to move forward with the peer review, the handling editor will invite 5 peer reviewers from the pool of reviewers assigned to that subsection, with each subsection having its own group of dedicated reviewers. Once 3 reviewer"/>
          <p:cNvSpPr txBox="1">
            <a:spLocks noGrp="1"/>
          </p:cNvSpPr>
          <p:nvPr>
            <p:ph type="body" idx="1"/>
          </p:nvPr>
        </p:nvSpPr>
        <p:spPr>
          <a:xfrm>
            <a:off x="1206500" y="4507487"/>
            <a:ext cx="21971000" cy="8862523"/>
          </a:xfrm>
          <a:prstGeom prst="rect">
            <a:avLst/>
          </a:prstGeom>
        </p:spPr>
        <p:txBody>
          <a:bodyPr>
            <a:normAutofit fontScale="77500" lnSpcReduction="20000"/>
          </a:bodyPr>
          <a:lstStyle/>
          <a:p>
            <a:r>
              <a:rPr lang="en-GB" dirty="0"/>
              <a:t>If the editorial team decides to move forward with the peer review, the </a:t>
            </a:r>
            <a:r>
              <a:rPr lang="en-GB" b="1" dirty="0"/>
              <a:t>handling editor </a:t>
            </a:r>
            <a:r>
              <a:rPr lang="en-GB" dirty="0"/>
              <a:t>invites </a:t>
            </a:r>
            <a:r>
              <a:rPr lang="en-GB" b="1" dirty="0"/>
              <a:t>5</a:t>
            </a:r>
            <a:r>
              <a:rPr lang="en-GB" dirty="0"/>
              <a:t> </a:t>
            </a:r>
            <a:r>
              <a:rPr lang="en-GB" b="1" dirty="0"/>
              <a:t>peer reviewers</a:t>
            </a:r>
            <a:r>
              <a:rPr lang="en-GB" dirty="0"/>
              <a:t> from the pool of reviewers assigned to that subsection, with </a:t>
            </a:r>
            <a:r>
              <a:rPr lang="en-GB" b="1" dirty="0"/>
              <a:t>each subsection having its own group of dedicated reviewers</a:t>
            </a:r>
            <a:r>
              <a:rPr dirty="0"/>
              <a:t>. </a:t>
            </a:r>
            <a:endParaRPr lang="en-US" dirty="0"/>
          </a:p>
          <a:p>
            <a:r>
              <a:rPr lang="en-US" dirty="0">
                <a:solidFill>
                  <a:srgbClr val="FF0000"/>
                </a:solidFill>
              </a:rPr>
              <a:t>In addition, if the manuscript falls in one of the following categories:</a:t>
            </a:r>
          </a:p>
          <a:p>
            <a:pPr lvl="1">
              <a:spcBef>
                <a:spcPts val="0"/>
              </a:spcBef>
              <a:buFont typeface="Courier New" panose="02070309020205020404" pitchFamily="49" charset="0"/>
              <a:buChar char="o"/>
            </a:pPr>
            <a:r>
              <a:rPr lang="en-GB" sz="4800" dirty="0">
                <a:solidFill>
                  <a:srgbClr val="FF0000"/>
                </a:solidFill>
              </a:rPr>
              <a:t>Clinical trials with prospective data collection</a:t>
            </a:r>
          </a:p>
          <a:p>
            <a:pPr lvl="1">
              <a:spcBef>
                <a:spcPts val="0"/>
              </a:spcBef>
              <a:buFont typeface="Courier New" panose="02070309020205020404" pitchFamily="49" charset="0"/>
              <a:buChar char="o"/>
            </a:pPr>
            <a:r>
              <a:rPr lang="en-GB" sz="4800" dirty="0">
                <a:solidFill>
                  <a:srgbClr val="FF0000"/>
                </a:solidFill>
              </a:rPr>
              <a:t>Multivariable regression methods </a:t>
            </a:r>
          </a:p>
          <a:p>
            <a:pPr marL="609600" lvl="1" indent="0">
              <a:spcBef>
                <a:spcPts val="0"/>
              </a:spcBef>
              <a:buNone/>
            </a:pPr>
            <a:r>
              <a:rPr lang="en-US" dirty="0">
                <a:solidFill>
                  <a:srgbClr val="FF0000"/>
                </a:solidFill>
              </a:rPr>
              <a:t>the statistical senior editor (Bryan Comstock) is to be assigned as a reviewer in addition the the 5 invited reviewers. He will perform a </a:t>
            </a:r>
            <a:r>
              <a:rPr lang="en-US" b="1" dirty="0">
                <a:solidFill>
                  <a:srgbClr val="FF0000"/>
                </a:solidFill>
              </a:rPr>
              <a:t>detailed statistical review</a:t>
            </a:r>
            <a:r>
              <a:rPr lang="en-US" dirty="0">
                <a:solidFill>
                  <a:srgbClr val="FF0000"/>
                </a:solidFill>
              </a:rPr>
              <a:t>. </a:t>
            </a:r>
            <a:r>
              <a:rPr lang="en-US" b="1" dirty="0">
                <a:solidFill>
                  <a:srgbClr val="FF0000"/>
                </a:solidFill>
              </a:rPr>
              <a:t>The statistical review will be available </a:t>
            </a:r>
            <a:r>
              <a:rPr lang="en-US" b="1" dirty="0">
                <a:solidFill>
                  <a:srgbClr val="FF0000"/>
                </a:solidFill>
                <a:highlight>
                  <a:srgbClr val="00FF00"/>
                </a:highlight>
              </a:rPr>
              <a:t>prior to decision</a:t>
            </a:r>
            <a:r>
              <a:rPr lang="en-US" b="1" dirty="0">
                <a:solidFill>
                  <a:srgbClr val="FF0000"/>
                </a:solidFill>
              </a:rPr>
              <a:t> and will assist the senior/associate editors in making the decision.</a:t>
            </a:r>
          </a:p>
          <a:p>
            <a:r>
              <a:rPr lang="en-GB" dirty="0"/>
              <a:t>For manuscripts with </a:t>
            </a:r>
            <a:r>
              <a:rPr lang="en-GB" b="1" dirty="0"/>
              <a:t>overlapping topics </a:t>
            </a:r>
            <a:r>
              <a:rPr lang="en-GB" dirty="0"/>
              <a:t>(for instance neurovascular and AI), when </a:t>
            </a:r>
            <a:r>
              <a:rPr lang="en-GB" b="1" dirty="0"/>
              <a:t>two relevant editorial teams</a:t>
            </a:r>
            <a:r>
              <a:rPr lang="en-GB" dirty="0"/>
              <a:t> are assigned, and 2-3 reviewers are invited from </a:t>
            </a:r>
            <a:r>
              <a:rPr lang="en-GB" b="1" dirty="0"/>
              <a:t>each subsection</a:t>
            </a:r>
            <a:r>
              <a:rPr lang="en-GB" dirty="0"/>
              <a:t>.</a:t>
            </a:r>
            <a:endParaRPr lang="en-US" dirty="0"/>
          </a:p>
          <a:p>
            <a:r>
              <a:rPr lang="en-US" dirty="0"/>
              <a:t>The goal is to have </a:t>
            </a:r>
            <a:r>
              <a:rPr lang="en-US" b="1" dirty="0"/>
              <a:t>3 reviewers</a:t>
            </a:r>
            <a:r>
              <a:rPr lang="en-US" dirty="0"/>
              <a:t> agree to review the manuscript.</a:t>
            </a:r>
          </a:p>
          <a:p>
            <a:r>
              <a:rPr lang="en-US" dirty="0"/>
              <a:t>The </a:t>
            </a:r>
            <a:r>
              <a:rPr lang="en-US" b="1" dirty="0"/>
              <a:t>reviewers</a:t>
            </a:r>
            <a:r>
              <a:rPr lang="en-US" dirty="0"/>
              <a:t> are expected to perform their review within </a:t>
            </a:r>
            <a:r>
              <a:rPr lang="en-US" b="1" dirty="0">
                <a:highlight>
                  <a:srgbClr val="FFFF00"/>
                </a:highlight>
              </a:rPr>
              <a:t>10 business days</a:t>
            </a:r>
            <a:r>
              <a:rPr lang="en-US" dirty="0"/>
              <a:t>.</a:t>
            </a:r>
          </a:p>
        </p:txBody>
      </p:sp>
    </p:spTree>
    <p:extLst>
      <p:ext uri="{BB962C8B-B14F-4D97-AF65-F5344CB8AC3E}">
        <p14:creationId xmlns:p14="http://schemas.microsoft.com/office/powerpoint/2010/main" val="2910128843"/>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169" name="Step 4"/>
          <p:cNvSpPr txBox="1">
            <a:spLocks noGrp="1"/>
          </p:cNvSpPr>
          <p:nvPr>
            <p:ph type="title"/>
          </p:nvPr>
        </p:nvSpPr>
        <p:spPr>
          <a:prstGeom prst="rect">
            <a:avLst/>
          </a:prstGeom>
        </p:spPr>
        <p:txBody>
          <a:bodyPr>
            <a:noAutofit/>
          </a:bodyPr>
          <a:lstStyle/>
          <a:p>
            <a:r>
              <a:rPr lang="en-US" sz="6000" dirty="0">
                <a:solidFill>
                  <a:srgbClr val="FF0000"/>
                </a:solidFill>
              </a:rPr>
              <a:t>Statistical Scenario #2: </a:t>
            </a:r>
            <a:br>
              <a:rPr lang="en-US" sz="6000" dirty="0">
                <a:solidFill>
                  <a:srgbClr val="FF0000"/>
                </a:solidFill>
              </a:rPr>
            </a:br>
            <a:r>
              <a:rPr lang="en-US" sz="6000" dirty="0">
                <a:solidFill>
                  <a:srgbClr val="FF0000"/>
                </a:solidFill>
              </a:rPr>
              <a:t>Second Statistical Review </a:t>
            </a:r>
            <a:br>
              <a:rPr lang="en-US" sz="6000" dirty="0">
                <a:solidFill>
                  <a:srgbClr val="FF0000"/>
                </a:solidFill>
              </a:rPr>
            </a:br>
            <a:br>
              <a:rPr lang="en-US" sz="6000" dirty="0">
                <a:solidFill>
                  <a:srgbClr val="FF0000"/>
                </a:solidFill>
              </a:rPr>
            </a:br>
            <a:r>
              <a:rPr sz="6000" dirty="0"/>
              <a:t>Step 4</a:t>
            </a:r>
            <a:r>
              <a:rPr lang="en-US" sz="6000" dirty="0"/>
              <a:t> – Acceptance or Minor/Major Revision Decision</a:t>
            </a:r>
            <a:endParaRPr sz="6000" dirty="0"/>
          </a:p>
        </p:txBody>
      </p:sp>
      <p:sp>
        <p:nvSpPr>
          <p:cNvPr id="170" name="After receiving the reports from the 3 peer reviewers, the handling editor reviews the reports and consults with other members of the editorial team, and a decision will be made. If necessary, they can also consult the editor-in-chief and the deputy edit"/>
          <p:cNvSpPr txBox="1">
            <a:spLocks noGrp="1"/>
          </p:cNvSpPr>
          <p:nvPr>
            <p:ph type="body" idx="1"/>
          </p:nvPr>
        </p:nvSpPr>
        <p:spPr>
          <a:xfrm>
            <a:off x="1206500" y="4370320"/>
            <a:ext cx="21971000" cy="9345680"/>
          </a:xfrm>
          <a:prstGeom prst="rect">
            <a:avLst/>
          </a:prstGeom>
        </p:spPr>
        <p:txBody>
          <a:bodyPr>
            <a:normAutofit fontScale="77500" lnSpcReduction="20000"/>
          </a:bodyPr>
          <a:lstStyle/>
          <a:p>
            <a:r>
              <a:rPr lang="en-GB" dirty="0"/>
              <a:t>After receiving the reports from </a:t>
            </a:r>
            <a:r>
              <a:rPr lang="en-GB" b="1" dirty="0"/>
              <a:t>at least 2 peer reviewers</a:t>
            </a:r>
            <a:r>
              <a:rPr lang="en-GB" dirty="0"/>
              <a:t>, the </a:t>
            </a:r>
            <a:r>
              <a:rPr lang="en-GB" b="1" dirty="0"/>
              <a:t>handling editor </a:t>
            </a:r>
            <a:r>
              <a:rPr lang="en-GB" dirty="0"/>
              <a:t>carefully reads the reviews and consults with </a:t>
            </a:r>
            <a:r>
              <a:rPr lang="en-GB" b="1" dirty="0"/>
              <a:t>other members of the editorial team</a:t>
            </a:r>
            <a:r>
              <a:rPr lang="en-GB" dirty="0"/>
              <a:t> to make a decision. </a:t>
            </a:r>
          </a:p>
          <a:p>
            <a:r>
              <a:rPr lang="en-GB" dirty="0"/>
              <a:t>At their discretion, the editorial team can also consult with the </a:t>
            </a:r>
            <a:r>
              <a:rPr lang="en-GB" b="1" dirty="0"/>
              <a:t>editor-in-chief</a:t>
            </a:r>
            <a:r>
              <a:rPr lang="en-GB" dirty="0"/>
              <a:t> and the </a:t>
            </a:r>
            <a:r>
              <a:rPr lang="en-GB" b="1" dirty="0"/>
              <a:t>deputy editor </a:t>
            </a:r>
            <a:r>
              <a:rPr lang="en-GB" dirty="0"/>
              <a:t>for further insights.</a:t>
            </a:r>
          </a:p>
          <a:p>
            <a:r>
              <a:rPr lang="en-GB" dirty="0"/>
              <a:t>The potential outcomes of this process are: "</a:t>
            </a:r>
            <a:r>
              <a:rPr lang="en-GB" b="1" dirty="0"/>
              <a:t>Acceptance</a:t>
            </a:r>
            <a:r>
              <a:rPr lang="en-GB" dirty="0"/>
              <a:t>", "</a:t>
            </a:r>
            <a:r>
              <a:rPr lang="en-GB" b="1" dirty="0"/>
              <a:t>Further Minor/Major Revision</a:t>
            </a:r>
            <a:r>
              <a:rPr lang="en-GB" dirty="0"/>
              <a:t>", or "</a:t>
            </a:r>
            <a:r>
              <a:rPr lang="en-GB" b="1" dirty="0"/>
              <a:t>Rejection</a:t>
            </a:r>
            <a:r>
              <a:rPr lang="en-GB" dirty="0"/>
              <a:t>".</a:t>
            </a:r>
          </a:p>
          <a:p>
            <a:r>
              <a:rPr lang="en-CH" b="1" dirty="0">
                <a:solidFill>
                  <a:srgbClr val="FF0000"/>
                </a:solidFill>
                <a:highlight>
                  <a:srgbClr val="00FF00"/>
                </a:highlight>
              </a:rPr>
              <a:t>After an </a:t>
            </a:r>
            <a:r>
              <a:rPr lang="en-GB" b="1" dirty="0">
                <a:solidFill>
                  <a:srgbClr val="FF0000"/>
                </a:solidFill>
                <a:highlight>
                  <a:srgbClr val="00FF00"/>
                </a:highlight>
              </a:rPr>
              <a:t>"Acceptance” and "Further Minor/Major Revision” decision has been made</a:t>
            </a:r>
            <a:r>
              <a:rPr lang="en-GB" dirty="0">
                <a:solidFill>
                  <a:srgbClr val="FF0000"/>
                </a:solidFill>
              </a:rPr>
              <a:t>, and if the manuscript falls in one of the following categories:</a:t>
            </a:r>
          </a:p>
          <a:p>
            <a:pPr lvl="1">
              <a:spcBef>
                <a:spcPts val="0"/>
              </a:spcBef>
              <a:buFont typeface="Courier New" panose="02070309020205020404" pitchFamily="49" charset="0"/>
              <a:buChar char="o"/>
            </a:pPr>
            <a:r>
              <a:rPr lang="en-GB" sz="4800" dirty="0">
                <a:solidFill>
                  <a:srgbClr val="FF0000"/>
                </a:solidFill>
              </a:rPr>
              <a:t>Meta analyses or</a:t>
            </a:r>
          </a:p>
          <a:p>
            <a:pPr lvl="1">
              <a:spcBef>
                <a:spcPts val="0"/>
              </a:spcBef>
              <a:buFont typeface="Courier New" panose="02070309020205020404" pitchFamily="49" charset="0"/>
              <a:buChar char="o"/>
            </a:pPr>
            <a:r>
              <a:rPr lang="en-GB" sz="4800" dirty="0">
                <a:solidFill>
                  <a:srgbClr val="FF0000"/>
                </a:solidFill>
              </a:rPr>
              <a:t>Measures of diagnostic accuracy (AUC, sensitivity, specificity, etc.) or</a:t>
            </a:r>
          </a:p>
          <a:p>
            <a:pPr lvl="1">
              <a:spcBef>
                <a:spcPts val="0"/>
              </a:spcBef>
              <a:buFont typeface="Courier New" panose="02070309020205020404" pitchFamily="49" charset="0"/>
              <a:buChar char="o"/>
            </a:pPr>
            <a:r>
              <a:rPr lang="en-GB" sz="4800" dirty="0">
                <a:solidFill>
                  <a:srgbClr val="FF0000"/>
                </a:solidFill>
              </a:rPr>
              <a:t>Machine learning or AI methods (e.g. deep learning, neural networks, etc.) or</a:t>
            </a:r>
          </a:p>
          <a:p>
            <a:pPr lvl="1">
              <a:spcBef>
                <a:spcPts val="0"/>
              </a:spcBef>
              <a:buFont typeface="Courier New" panose="02070309020205020404" pitchFamily="49" charset="0"/>
              <a:buChar char="o"/>
            </a:pPr>
            <a:r>
              <a:rPr lang="en-GB" dirty="0">
                <a:solidFill>
                  <a:srgbClr val="FF0000"/>
                </a:solidFill>
              </a:rPr>
              <a:t>At the discretion of the senior/associate editors</a:t>
            </a:r>
          </a:p>
          <a:p>
            <a:pPr marL="609600" lvl="1" indent="0">
              <a:spcBef>
                <a:spcPts val="0"/>
              </a:spcBef>
              <a:buNone/>
            </a:pPr>
            <a:r>
              <a:rPr lang="en-US" dirty="0">
                <a:solidFill>
                  <a:srgbClr val="FF0000"/>
                </a:solidFill>
              </a:rPr>
              <a:t>the statistical senior editor (Bryan Comstock) will perform a </a:t>
            </a:r>
            <a:r>
              <a:rPr lang="en-US" b="1" dirty="0">
                <a:solidFill>
                  <a:srgbClr val="FF0000"/>
                </a:solidFill>
              </a:rPr>
              <a:t>brief, focused statistical review</a:t>
            </a:r>
            <a:r>
              <a:rPr lang="en-US" dirty="0">
                <a:solidFill>
                  <a:srgbClr val="FF0000"/>
                </a:solidFill>
              </a:rPr>
              <a:t> </a:t>
            </a:r>
            <a:r>
              <a:rPr lang="en-US" dirty="0">
                <a:solidFill>
                  <a:srgbClr val="FF0000"/>
                </a:solidFill>
                <a:highlight>
                  <a:srgbClr val="FFFF00"/>
                </a:highlight>
              </a:rPr>
              <a:t>within business 5 days</a:t>
            </a:r>
            <a:r>
              <a:rPr lang="en-US" b="1" dirty="0">
                <a:solidFill>
                  <a:srgbClr val="FF0000"/>
                </a:solidFill>
              </a:rPr>
              <a:t>.</a:t>
            </a:r>
          </a:p>
          <a:p>
            <a:r>
              <a:rPr lang="en-US" dirty="0">
                <a:solidFill>
                  <a:srgbClr val="FF0000"/>
                </a:solidFill>
              </a:rPr>
              <a:t>Once the </a:t>
            </a:r>
            <a:r>
              <a:rPr lang="en-US" b="1" dirty="0">
                <a:solidFill>
                  <a:srgbClr val="FF0000"/>
                </a:solidFill>
              </a:rPr>
              <a:t>brief, focused statistical review</a:t>
            </a:r>
            <a:r>
              <a:rPr lang="en-US" dirty="0">
                <a:solidFill>
                  <a:srgbClr val="FF0000"/>
                </a:solidFill>
              </a:rPr>
              <a:t> is received, </a:t>
            </a:r>
            <a:r>
              <a:rPr lang="en-US" dirty="0">
                <a:solidFill>
                  <a:schemeClr val="bg1"/>
                </a:solidFill>
              </a:rPr>
              <a:t>the </a:t>
            </a:r>
            <a:r>
              <a:rPr lang="en-GB" b="1" dirty="0"/>
              <a:t>handling editor </a:t>
            </a:r>
            <a:r>
              <a:rPr lang="en-GB" dirty="0"/>
              <a:t>composes a decision letter informing the authors </a:t>
            </a:r>
            <a:r>
              <a:rPr lang="en-GB" dirty="0">
                <a:solidFill>
                  <a:srgbClr val="FF0000"/>
                </a:solidFill>
              </a:rPr>
              <a:t>incorporating the statistical review comments</a:t>
            </a:r>
            <a:r>
              <a:rPr lang="en-GB" dirty="0"/>
              <a:t>.</a:t>
            </a:r>
          </a:p>
        </p:txBody>
      </p:sp>
    </p:spTree>
    <p:extLst>
      <p:ext uri="{BB962C8B-B14F-4D97-AF65-F5344CB8AC3E}">
        <p14:creationId xmlns:p14="http://schemas.microsoft.com/office/powerpoint/2010/main" val="3778120434"/>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 name="Major &amp; Minor Revisions"/>
          <p:cNvSpPr txBox="1">
            <a:spLocks noGrp="1"/>
          </p:cNvSpPr>
          <p:nvPr>
            <p:ph type="title"/>
          </p:nvPr>
        </p:nvSpPr>
        <p:spPr>
          <a:xfrm>
            <a:off x="1206498" y="4113771"/>
            <a:ext cx="21971004" cy="4648200"/>
          </a:xfrm>
          <a:prstGeom prst="rect">
            <a:avLst/>
          </a:prstGeom>
        </p:spPr>
        <p:txBody>
          <a:bodyPr/>
          <a:lstStyle/>
          <a:p>
            <a:r>
              <a:rPr lang="en-US" dirty="0"/>
              <a:t>Review Process of </a:t>
            </a:r>
            <a:br>
              <a:rPr lang="en-US" dirty="0"/>
            </a:br>
            <a:r>
              <a:rPr lang="en-US" dirty="0"/>
              <a:t>Manuscripts Submitted </a:t>
            </a:r>
            <a:br>
              <a:rPr lang="en-US" dirty="0"/>
            </a:br>
            <a:r>
              <a:rPr lang="en-US" dirty="0"/>
              <a:t>after </a:t>
            </a:r>
            <a:r>
              <a:rPr dirty="0"/>
              <a:t>Major &amp; Minor Revisions</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84" name="Introduction"/>
          <p:cNvSpPr txBox="1">
            <a:spLocks noGrp="1"/>
          </p:cNvSpPr>
          <p:nvPr>
            <p:ph type="title"/>
          </p:nvPr>
        </p:nvSpPr>
        <p:spPr>
          <a:prstGeom prst="rect">
            <a:avLst/>
          </a:prstGeom>
        </p:spPr>
        <p:txBody>
          <a:bodyPr/>
          <a:lstStyle/>
          <a:p>
            <a:r>
              <a:t>Introduction</a:t>
            </a:r>
          </a:p>
        </p:txBody>
      </p:sp>
      <p:sp>
        <p:nvSpPr>
          <p:cNvPr id="185" name="The upcoming slides provide an overview of the revised manuscript review process."/>
          <p:cNvSpPr txBox="1">
            <a:spLocks noGrp="1"/>
          </p:cNvSpPr>
          <p:nvPr>
            <p:ph type="body" idx="1"/>
          </p:nvPr>
        </p:nvSpPr>
        <p:spPr>
          <a:prstGeom prst="rect">
            <a:avLst/>
          </a:prstGeom>
        </p:spPr>
        <p:txBody>
          <a:bodyPr/>
          <a:lstStyle/>
          <a:p>
            <a:r>
              <a:rPr dirty="0"/>
              <a:t>The </a:t>
            </a:r>
            <a:r>
              <a:rPr lang="en-US" dirty="0"/>
              <a:t>following</a:t>
            </a:r>
            <a:r>
              <a:rPr dirty="0"/>
              <a:t> slides provide an overview of the revised manuscript review process.</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87" name="Step 1"/>
          <p:cNvSpPr txBox="1">
            <a:spLocks noGrp="1"/>
          </p:cNvSpPr>
          <p:nvPr>
            <p:ph type="title"/>
          </p:nvPr>
        </p:nvSpPr>
        <p:spPr>
          <a:prstGeom prst="rect">
            <a:avLst/>
          </a:prstGeom>
        </p:spPr>
        <p:txBody>
          <a:bodyPr/>
          <a:lstStyle/>
          <a:p>
            <a:r>
              <a:rPr dirty="0"/>
              <a:t>Step 1</a:t>
            </a:r>
            <a:r>
              <a:rPr lang="en-US" dirty="0"/>
              <a:t>R</a:t>
            </a:r>
            <a:endParaRPr dirty="0"/>
          </a:p>
        </p:txBody>
      </p:sp>
      <p:sp>
        <p:nvSpPr>
          <p:cNvPr id="188" name="Upon receipt of the revised manuscript, the handling editor will carefully assess the modifications made, then consult with other members of the editorial team to reach a decision. If necessary, they can also consult the editor-in-chief and the deputy ed"/>
          <p:cNvSpPr txBox="1">
            <a:spLocks noGrp="1"/>
          </p:cNvSpPr>
          <p:nvPr>
            <p:ph type="body" idx="1"/>
          </p:nvPr>
        </p:nvSpPr>
        <p:spPr>
          <a:prstGeom prst="rect">
            <a:avLst/>
          </a:prstGeom>
        </p:spPr>
        <p:txBody>
          <a:bodyPr>
            <a:normAutofit/>
          </a:bodyPr>
          <a:lstStyle/>
          <a:p>
            <a:r>
              <a:rPr lang="en-US" dirty="0"/>
              <a:t>The submitted revised manuscript is assigned to the same editorial team(s) that reviewed it during the first submission.</a:t>
            </a:r>
          </a:p>
          <a:p>
            <a:r>
              <a:rPr lang="en-US" u="sng" dirty="0"/>
              <a:t>Ideally</a:t>
            </a:r>
            <a:r>
              <a:rPr lang="en-US" dirty="0"/>
              <a:t>,</a:t>
            </a:r>
            <a:r>
              <a:rPr dirty="0"/>
              <a:t> </a:t>
            </a:r>
            <a:r>
              <a:rPr b="1" dirty="0"/>
              <a:t>the</a:t>
            </a:r>
            <a:r>
              <a:rPr lang="en-US" b="1" dirty="0"/>
              <a:t> same</a:t>
            </a:r>
            <a:r>
              <a:rPr b="1" dirty="0"/>
              <a:t> handling editor</a:t>
            </a:r>
            <a:r>
              <a:rPr lang="en-US" b="1" dirty="0"/>
              <a:t> who assisted with the initial review </a:t>
            </a:r>
            <a:r>
              <a:rPr dirty="0"/>
              <a:t>carefully assess</a:t>
            </a:r>
            <a:r>
              <a:rPr lang="en-US" dirty="0"/>
              <a:t>es</a:t>
            </a:r>
            <a:r>
              <a:rPr dirty="0"/>
              <a:t> the modifications made</a:t>
            </a:r>
            <a:r>
              <a:rPr lang="en-US" dirty="0"/>
              <a:t>. At times (for instance to avoid delays), a different senior/associate editor from the same editorial team may have to assume the role of handling editor.</a:t>
            </a:r>
          </a:p>
          <a:p>
            <a:r>
              <a:rPr lang="en-US" dirty="0"/>
              <a:t>The article is </a:t>
            </a:r>
            <a:r>
              <a:rPr lang="en-US" b="1" u="sng" dirty="0"/>
              <a:t>not</a:t>
            </a:r>
            <a:r>
              <a:rPr lang="en-US" dirty="0"/>
              <a:t> sent back to reviewers.</a:t>
            </a: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90" name="Step 2"/>
          <p:cNvSpPr txBox="1">
            <a:spLocks noGrp="1"/>
          </p:cNvSpPr>
          <p:nvPr>
            <p:ph type="title"/>
          </p:nvPr>
        </p:nvSpPr>
        <p:spPr>
          <a:prstGeom prst="rect">
            <a:avLst/>
          </a:prstGeom>
        </p:spPr>
        <p:txBody>
          <a:bodyPr/>
          <a:lstStyle/>
          <a:p>
            <a:r>
              <a:rPr dirty="0"/>
              <a:t>Step 2</a:t>
            </a:r>
            <a:r>
              <a:rPr lang="en-US" dirty="0"/>
              <a:t>R</a:t>
            </a:r>
            <a:endParaRPr dirty="0"/>
          </a:p>
        </p:txBody>
      </p:sp>
      <p:sp>
        <p:nvSpPr>
          <p:cNvPr id="191" name="The handling editor will draft a letter detailing the decision and outlining any necessary next steps, if applicable, to be sent to the editor-in-chief, the deputy editor, and the authors.…"/>
          <p:cNvSpPr txBox="1">
            <a:spLocks noGrp="1"/>
          </p:cNvSpPr>
          <p:nvPr>
            <p:ph type="body" idx="1"/>
          </p:nvPr>
        </p:nvSpPr>
        <p:spPr>
          <a:xfrm>
            <a:off x="1206500" y="2903330"/>
            <a:ext cx="21971000" cy="9860170"/>
          </a:xfrm>
          <a:prstGeom prst="rect">
            <a:avLst/>
          </a:prstGeom>
        </p:spPr>
        <p:txBody>
          <a:bodyPr>
            <a:normAutofit fontScale="77500" lnSpcReduction="20000"/>
          </a:bodyPr>
          <a:lstStyle/>
          <a:p>
            <a:r>
              <a:rPr lang="en-GB" dirty="0"/>
              <a:t>After assessing the revision, the </a:t>
            </a:r>
            <a:r>
              <a:rPr lang="en-GB" b="1" dirty="0"/>
              <a:t>handling editor </a:t>
            </a:r>
            <a:r>
              <a:rPr lang="en-GB" dirty="0"/>
              <a:t>consults with </a:t>
            </a:r>
            <a:r>
              <a:rPr lang="en-GB" b="1" dirty="0"/>
              <a:t>other members of the editorial team</a:t>
            </a:r>
            <a:r>
              <a:rPr lang="en-GB" dirty="0"/>
              <a:t> to make a decision. </a:t>
            </a:r>
          </a:p>
          <a:p>
            <a:r>
              <a:rPr lang="en-GB" dirty="0"/>
              <a:t>At their discretion, the editorial team can also consult with the </a:t>
            </a:r>
            <a:r>
              <a:rPr lang="en-GB" b="1" dirty="0"/>
              <a:t>editor-in-chief</a:t>
            </a:r>
            <a:r>
              <a:rPr lang="en-GB" dirty="0"/>
              <a:t> and the </a:t>
            </a:r>
            <a:r>
              <a:rPr lang="en-GB" b="1" dirty="0"/>
              <a:t>deputy editor </a:t>
            </a:r>
            <a:r>
              <a:rPr lang="en-GB" dirty="0"/>
              <a:t>for further insights.</a:t>
            </a:r>
          </a:p>
          <a:p>
            <a:r>
              <a:rPr lang="en-GB" dirty="0"/>
              <a:t>The potential outcomes of this process are: "</a:t>
            </a:r>
            <a:r>
              <a:rPr lang="en-GB" b="1" dirty="0"/>
              <a:t>Acceptance</a:t>
            </a:r>
            <a:r>
              <a:rPr lang="en-GB" dirty="0"/>
              <a:t>”, “</a:t>
            </a:r>
            <a:r>
              <a:rPr lang="en-GB" b="1" dirty="0"/>
              <a:t>Further Revision Needed</a:t>
            </a:r>
            <a:r>
              <a:rPr lang="en-GB" dirty="0"/>
              <a:t>” or "</a:t>
            </a:r>
            <a:r>
              <a:rPr lang="en-GB" b="1" dirty="0"/>
              <a:t>Rejection</a:t>
            </a:r>
            <a:r>
              <a:rPr lang="en-GB" dirty="0"/>
              <a:t>".</a:t>
            </a:r>
          </a:p>
          <a:p>
            <a:r>
              <a:rPr lang="en-GB" dirty="0"/>
              <a:t>The </a:t>
            </a:r>
            <a:r>
              <a:rPr lang="en-GB" b="1" dirty="0"/>
              <a:t>handling editor </a:t>
            </a:r>
            <a:r>
              <a:rPr lang="en-GB" dirty="0"/>
              <a:t>composes a decision letter informing the authors (</a:t>
            </a:r>
            <a:r>
              <a:rPr lang="en-GB" b="1" dirty="0"/>
              <a:t>templates available!</a:t>
            </a:r>
            <a:r>
              <a:rPr lang="en-GB" dirty="0"/>
              <a:t>).</a:t>
            </a:r>
          </a:p>
          <a:p>
            <a:r>
              <a:rPr lang="en-GB" b="1" dirty="0">
                <a:solidFill>
                  <a:srgbClr val="0432FF"/>
                </a:solidFill>
              </a:rPr>
              <a:t>In case of further revision needed, the handling editor needs to detail the revisions needed (very important!)</a:t>
            </a:r>
          </a:p>
          <a:p>
            <a:r>
              <a:rPr lang="en-GB" b="1" dirty="0">
                <a:solidFill>
                  <a:srgbClr val="0432FF"/>
                </a:solidFill>
              </a:rPr>
              <a:t>In case of rejection, the handling editor needs to summarize the rationale for rejection (very important!)</a:t>
            </a:r>
          </a:p>
          <a:p>
            <a:r>
              <a:rPr lang="en-GB" dirty="0"/>
              <a:t>The decision letter is sent to the </a:t>
            </a:r>
            <a:r>
              <a:rPr lang="en-GB" b="1" dirty="0"/>
              <a:t>authors</a:t>
            </a:r>
            <a:r>
              <a:rPr lang="en-GB" dirty="0"/>
              <a:t>. A copy is sent to the other </a:t>
            </a:r>
            <a:r>
              <a:rPr lang="en-GB" b="1" dirty="0"/>
              <a:t>senior/associate editors </a:t>
            </a:r>
            <a:r>
              <a:rPr lang="en-GB" dirty="0"/>
              <a:t>of the team in charge of the article, as well as to the </a:t>
            </a:r>
            <a:r>
              <a:rPr lang="en-GB" b="1" dirty="0"/>
              <a:t>editor-in-chief </a:t>
            </a:r>
            <a:r>
              <a:rPr lang="en-GB" dirty="0"/>
              <a:t>and</a:t>
            </a:r>
            <a:r>
              <a:rPr lang="en-GB" b="1" dirty="0"/>
              <a:t> deputy editor</a:t>
            </a:r>
            <a:r>
              <a:rPr lang="en-GB" dirty="0"/>
              <a:t>.</a:t>
            </a: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97" name="Thank you!"/>
          <p:cNvSpPr txBox="1">
            <a:spLocks noGrp="1"/>
          </p:cNvSpPr>
          <p:nvPr>
            <p:ph type="body" idx="1"/>
          </p:nvPr>
        </p:nvSpPr>
        <p:spPr>
          <a:prstGeom prst="rect">
            <a:avLst/>
          </a:prstGeom>
        </p:spPr>
        <p:txBody>
          <a:bodyPr/>
          <a:lstStyle/>
          <a:p>
            <a:r>
              <a:rPr lang="en-US" dirty="0"/>
              <a:t>Questions?</a:t>
            </a:r>
            <a:endParaRPr dirty="0"/>
          </a:p>
        </p:txBody>
      </p:sp>
      <p:sp>
        <p:nvSpPr>
          <p:cNvPr id="198" name="If you have any questions, please feel free to reach out via email at mw.ajnr.eic@gmail.com or khalm@asnr.org."/>
          <p:cNvSpPr txBox="1">
            <a:spLocks noGrp="1"/>
          </p:cNvSpPr>
          <p:nvPr>
            <p:ph type="body" idx="21"/>
          </p:nvPr>
        </p:nvSpPr>
        <p:spPr>
          <a:xfrm>
            <a:off x="1206500" y="8262180"/>
            <a:ext cx="21971000" cy="286282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a:defRPr sz="6400"/>
            </a:lvl1pPr>
          </a:lstStyle>
          <a:p>
            <a:r>
              <a:rPr lang="en-US" dirty="0"/>
              <a:t>P</a:t>
            </a:r>
            <a:r>
              <a:rPr dirty="0"/>
              <a:t>lease feel free to reach out via email </a:t>
            </a:r>
            <a:r>
              <a:rPr lang="en-US" dirty="0"/>
              <a:t>to </a:t>
            </a:r>
            <a:r>
              <a:rPr dirty="0" err="1"/>
              <a:t>mw.ajnr.eic@gmail.com</a:t>
            </a:r>
            <a:r>
              <a:rPr dirty="0"/>
              <a:t> or </a:t>
            </a:r>
            <a:r>
              <a:rPr dirty="0" err="1"/>
              <a:t>khalm@asnr.org</a:t>
            </a:r>
            <a:r>
              <a:rPr dirty="0"/>
              <a:t>.</a:t>
            </a: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97" name="Thank you!"/>
          <p:cNvSpPr txBox="1">
            <a:spLocks noGrp="1"/>
          </p:cNvSpPr>
          <p:nvPr>
            <p:ph type="body" idx="1"/>
          </p:nvPr>
        </p:nvSpPr>
        <p:spPr>
          <a:prstGeom prst="rect">
            <a:avLst/>
          </a:prstGeom>
        </p:spPr>
        <p:txBody>
          <a:bodyPr/>
          <a:lstStyle/>
          <a:p>
            <a:r>
              <a:t>Thank you!</a:t>
            </a:r>
          </a:p>
        </p:txBody>
      </p:sp>
    </p:spTree>
    <p:extLst>
      <p:ext uri="{BB962C8B-B14F-4D97-AF65-F5344CB8AC3E}">
        <p14:creationId xmlns:p14="http://schemas.microsoft.com/office/powerpoint/2010/main" val="1460213822"/>
      </p:ext>
    </p:extLst>
  </p:cSld>
  <p:clrMapOvr>
    <a:masterClrMapping/>
  </p:clrMapOvr>
  <p:transition spd="med"/>
</p:sld>
</file>

<file path=ppt/theme/theme1.xml><?xml version="1.0" encoding="utf-8"?>
<a:theme xmlns:a="http://schemas.openxmlformats.org/drawingml/2006/main" name="30_BasicColor">
  <a:themeElements>
    <a:clrScheme name="30_BasicColor">
      <a:dk1>
        <a:srgbClr val="5E5E5E"/>
      </a:dk1>
      <a:lt1>
        <a:srgbClr val="003462"/>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30_BasicColor">
      <a:majorFont>
        <a:latin typeface="Helvetica Neue"/>
        <a:ea typeface="Helvetica Neue"/>
        <a:cs typeface="Helvetica Neue"/>
      </a:majorFont>
      <a:minorFont>
        <a:latin typeface="Helvetica Neue"/>
        <a:ea typeface="Helvetica Neue"/>
        <a:cs typeface="Helvetica Neue"/>
      </a:minorFont>
    </a:fontScheme>
    <a:fmtScheme name="30_BasicCol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30_BasicColor">
  <a:themeElements>
    <a:clrScheme name="30_BasicColor">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30_BasicColor">
      <a:majorFont>
        <a:latin typeface="Helvetica Neue"/>
        <a:ea typeface="Helvetica Neue"/>
        <a:cs typeface="Helvetica Neue"/>
      </a:majorFont>
      <a:minorFont>
        <a:latin typeface="Helvetica Neue"/>
        <a:ea typeface="Helvetica Neue"/>
        <a:cs typeface="Helvetica Neue"/>
      </a:minorFont>
    </a:fontScheme>
    <a:fmtScheme name="30_BasicCol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339</TotalTime>
  <Words>1613</Words>
  <Application>Microsoft Macintosh PowerPoint</Application>
  <PresentationFormat>Custom</PresentationFormat>
  <Paragraphs>120</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Courier New</vt:lpstr>
      <vt:lpstr>Helvetica Neue</vt:lpstr>
      <vt:lpstr>Helvetica Neue Medium</vt:lpstr>
      <vt:lpstr>30_BasicColor</vt:lpstr>
      <vt:lpstr>Manuscript Review Process</vt:lpstr>
      <vt:lpstr>Introduction</vt:lpstr>
      <vt:lpstr>Step 1 – Manuscript Submission</vt:lpstr>
      <vt:lpstr>Step 2 – Initial Review</vt:lpstr>
      <vt:lpstr>Step 3a – Upfront Rejection</vt:lpstr>
      <vt:lpstr>Step 3b – Peer Review</vt:lpstr>
      <vt:lpstr>Step 4 - Decision</vt:lpstr>
      <vt:lpstr>Statistical Reviews</vt:lpstr>
      <vt:lpstr>Statistical Scenario #1:  Primary Statistical Review  Step 3b – Peer Review</vt:lpstr>
      <vt:lpstr>Statistical Scenario #2:  Second Statistical Review   Step 4 – Acceptance or Minor/Major Revision Decision</vt:lpstr>
      <vt:lpstr>Review Process of  Manuscripts Submitted  after Major &amp; Minor Revisions</vt:lpstr>
      <vt:lpstr>Introduction</vt:lpstr>
      <vt:lpstr>Step 1R</vt:lpstr>
      <vt:lpstr>Step 2R</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Manuscript Review Process</dc:title>
  <cp:lastModifiedBy>Max Wintermark</cp:lastModifiedBy>
  <cp:revision>13</cp:revision>
  <dcterms:modified xsi:type="dcterms:W3CDTF">2023-10-01T20:32:31Z</dcterms:modified>
</cp:coreProperties>
</file>